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</p:sldMasterIdLst>
  <p:notesMasterIdLst>
    <p:notesMasterId r:id="rId48"/>
  </p:notesMasterIdLst>
  <p:handoutMasterIdLst>
    <p:handoutMasterId r:id="rId49"/>
  </p:handoutMasterIdLst>
  <p:sldIdLst>
    <p:sldId id="308" r:id="rId5"/>
    <p:sldId id="303" r:id="rId6"/>
    <p:sldId id="314" r:id="rId7"/>
    <p:sldId id="313" r:id="rId8"/>
    <p:sldId id="311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12" r:id="rId24"/>
    <p:sldId id="294" r:id="rId25"/>
    <p:sldId id="298" r:id="rId26"/>
    <p:sldId id="296" r:id="rId27"/>
    <p:sldId id="297" r:id="rId28"/>
    <p:sldId id="286" r:id="rId29"/>
    <p:sldId id="287" r:id="rId30"/>
    <p:sldId id="288" r:id="rId31"/>
    <p:sldId id="292" r:id="rId32"/>
    <p:sldId id="291" r:id="rId33"/>
    <p:sldId id="289" r:id="rId34"/>
    <p:sldId id="310" r:id="rId35"/>
    <p:sldId id="299" r:id="rId36"/>
    <p:sldId id="300" r:id="rId37"/>
    <p:sldId id="301" r:id="rId38"/>
    <p:sldId id="304" r:id="rId39"/>
    <p:sldId id="305" r:id="rId40"/>
    <p:sldId id="306" r:id="rId41"/>
    <p:sldId id="309" r:id="rId42"/>
    <p:sldId id="368" r:id="rId43"/>
    <p:sldId id="369" r:id="rId44"/>
    <p:sldId id="370" r:id="rId45"/>
    <p:sldId id="371" r:id="rId46"/>
    <p:sldId id="329" r:id="rId4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86418" autoAdjust="0"/>
  </p:normalViewPr>
  <p:slideViewPr>
    <p:cSldViewPr>
      <p:cViewPr varScale="1">
        <p:scale>
          <a:sx n="112" d="100"/>
          <a:sy n="112" d="100"/>
        </p:scale>
        <p:origin x="1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3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0"/>
    </p:cViewPr>
  </p:sorterViewPr>
  <p:notesViewPr>
    <p:cSldViewPr>
      <p:cViewPr varScale="1">
        <p:scale>
          <a:sx n="66" d="100"/>
          <a:sy n="66" d="100"/>
        </p:scale>
        <p:origin x="328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54" Type="http://schemas.microsoft.com/office/2015/10/relationships/revisionInfo" Target="revisionInfo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192.168.100.100\projects\008-7%20I-95%20CC\I-95%20CC%20Intermodal%20Freight%20Committee\After-Webinar%20Materials\IFPMC-22jun17-%20Poll%20Responses-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'IFPMC Poll Graphs'!$A$221</c:f>
              <c:strCache>
                <c:ptCount val="1"/>
                <c:pt idx="0">
                  <c:v>In-house Freight Tools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'IFPMC Poll Graphs'!$A$249:$A$251</c:f>
              <c:strCache>
                <c:ptCount val="3"/>
                <c:pt idx="0">
                  <c:v>High Interest</c:v>
                </c:pt>
                <c:pt idx="1">
                  <c:v>Medium Interest</c:v>
                </c:pt>
                <c:pt idx="2">
                  <c:v>Low Interest</c:v>
                </c:pt>
              </c:strCache>
            </c:strRef>
          </c:cat>
          <c:val>
            <c:numRef>
              <c:f>'IFPMC Poll Graphs'!$A$245:$A$247</c:f>
              <c:numCache>
                <c:formatCode>General</c:formatCode>
                <c:ptCount val="3"/>
                <c:pt idx="0">
                  <c:v>15.0</c:v>
                </c:pt>
                <c:pt idx="1">
                  <c:v>4.0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DC-4252-9464-8B4FE8704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566197360"/>
        <c:axId val="-566195040"/>
      </c:barChart>
      <c:catAx>
        <c:axId val="-56619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6195040"/>
        <c:crosses val="autoZero"/>
        <c:auto val="0"/>
        <c:lblAlgn val="ctr"/>
        <c:lblOffset val="100"/>
        <c:noMultiLvlLbl val="0"/>
      </c:catAx>
      <c:valAx>
        <c:axId val="-56619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619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TSMO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Topics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865072951174877"/>
          <c:y val="0.273508235051405"/>
          <c:w val="0.895575573730288"/>
          <c:h val="0.556574401998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'IFPMC Poll Graphs'!$D$221</c:f>
              <c:strCache>
                <c:ptCount val="1"/>
                <c:pt idx="0">
                  <c:v>Data Topics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'IFPMC Poll Graphs'!$C$249:$C$250</c:f>
              <c:strCache>
                <c:ptCount val="2"/>
                <c:pt idx="0">
                  <c:v>Innovative Data Use - Best Practices/Lessons Learned</c:v>
                </c:pt>
                <c:pt idx="1">
                  <c:v>Non-conventional Data Sources</c:v>
                </c:pt>
              </c:strCache>
            </c:strRef>
          </c:cat>
          <c:val>
            <c:numRef>
              <c:f>'IFPMC Poll Graphs'!$D$245:$D$246</c:f>
              <c:numCache>
                <c:formatCode>General</c:formatCode>
                <c:ptCount val="2"/>
                <c:pt idx="0">
                  <c:v>8.0</c:v>
                </c:pt>
                <c:pt idx="1">
                  <c:v>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60-4513-A8B2-0A9563DB9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690289888"/>
        <c:axId val="-690422048"/>
      </c:barChart>
      <c:catAx>
        <c:axId val="-69028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90422048"/>
        <c:crosses val="autoZero"/>
        <c:auto val="0"/>
        <c:lblAlgn val="ctr"/>
        <c:lblOffset val="100"/>
        <c:noMultiLvlLbl val="0"/>
      </c:catAx>
      <c:valAx>
        <c:axId val="-690422048"/>
        <c:scaling>
          <c:orientation val="minMax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9028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'IFPMC Poll Graphs'!$A$221</c:f>
              <c:strCache>
                <c:ptCount val="1"/>
                <c:pt idx="0">
                  <c:v>In-house Freight Tools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92-4460-8A27-CAADD55F6E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92-4460-8A27-CAADD55F6E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92-4460-8A27-CAADD55F6E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'IFPMC Poll Graphs'!$A$249:$A$251</c:f>
              <c:strCache>
                <c:ptCount val="3"/>
                <c:pt idx="0">
                  <c:v>High Interest</c:v>
                </c:pt>
                <c:pt idx="1">
                  <c:v>Medium Interest</c:v>
                </c:pt>
                <c:pt idx="2">
                  <c:v>Low Interest</c:v>
                </c:pt>
              </c:strCache>
            </c:strRef>
          </c:cat>
          <c:val>
            <c:numRef>
              <c:f>'IFPMC Poll Graphs'!$A$245:$A$247</c:f>
              <c:numCache>
                <c:formatCode>General</c:formatCode>
                <c:ptCount val="3"/>
                <c:pt idx="0">
                  <c:v>15.0</c:v>
                </c:pt>
                <c:pt idx="1">
                  <c:v>4.0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92-4460-8A27-CAADD55F6EE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TSMO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'IFPMC Poll Graphs'!$A$249:$A$251</c:f>
              <c:strCache>
                <c:ptCount val="3"/>
                <c:pt idx="0">
                  <c:v>High Interest</c:v>
                </c:pt>
                <c:pt idx="1">
                  <c:v>Medium Interest</c:v>
                </c:pt>
                <c:pt idx="2">
                  <c:v>Low Interest</c:v>
                </c:pt>
              </c:strCache>
            </c:strRef>
          </c:cat>
          <c:val>
            <c:numRef>
              <c:f>'IFPMC Poll Graphs'!$B$245:$B$247</c:f>
              <c:numCache>
                <c:formatCode>General</c:formatCode>
                <c:ptCount val="3"/>
                <c:pt idx="0">
                  <c:v>15.0</c:v>
                </c:pt>
                <c:pt idx="1">
                  <c:v>3.0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48-4D0D-8A14-E4CE8D922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565992960"/>
        <c:axId val="-565990208"/>
      </c:barChart>
      <c:catAx>
        <c:axId val="-5659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990208"/>
        <c:crosses val="autoZero"/>
        <c:auto val="0"/>
        <c:lblAlgn val="ctr"/>
        <c:lblOffset val="100"/>
        <c:noMultiLvlLbl val="0"/>
      </c:catAx>
      <c:valAx>
        <c:axId val="-56599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99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TSMO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C8-4CBF-A5DF-9550723995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C8-4CBF-A5DF-9550723995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C8-4CBF-A5DF-9550723995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'IFPMC Poll Graphs'!$A$249:$A$251</c:f>
              <c:strCache>
                <c:ptCount val="3"/>
                <c:pt idx="0">
                  <c:v>High Interest</c:v>
                </c:pt>
                <c:pt idx="1">
                  <c:v>Medium Interest</c:v>
                </c:pt>
                <c:pt idx="2">
                  <c:v>Low Interest</c:v>
                </c:pt>
              </c:strCache>
            </c:strRef>
          </c:cat>
          <c:val>
            <c:numRef>
              <c:f>'IFPMC Poll Graphs'!$B$245:$B$247</c:f>
              <c:numCache>
                <c:formatCode>General</c:formatCode>
                <c:ptCount val="3"/>
                <c:pt idx="0">
                  <c:v>15.0</c:v>
                </c:pt>
                <c:pt idx="1">
                  <c:v>3.0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C8-4CBF-A5DF-9550723995B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TSMO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C/AT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'IFPMC Poll Graphs'!$C$221</c:f>
              <c:strCache>
                <c:ptCount val="1"/>
                <c:pt idx="0">
                  <c:v>C/AT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'IFPMC Poll Graphs'!$B$249:$B$251</c:f>
              <c:strCache>
                <c:ptCount val="3"/>
                <c:pt idx="0">
                  <c:v>High Importance</c:v>
                </c:pt>
                <c:pt idx="1">
                  <c:v>Medium Importance</c:v>
                </c:pt>
                <c:pt idx="2">
                  <c:v>Low Importance</c:v>
                </c:pt>
              </c:strCache>
            </c:strRef>
          </c:cat>
          <c:val>
            <c:numRef>
              <c:f>'IFPMC Poll Graphs'!$C$245:$C$247</c:f>
              <c:numCache>
                <c:formatCode>General</c:formatCode>
                <c:ptCount val="3"/>
                <c:pt idx="0">
                  <c:v>9.0</c:v>
                </c:pt>
                <c:pt idx="1">
                  <c:v>9.0</c:v>
                </c:pt>
                <c:pt idx="2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94-49A3-AFE4-184122489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565959680"/>
        <c:axId val="-565956928"/>
      </c:barChart>
      <c:catAx>
        <c:axId val="-5659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956928"/>
        <c:crosses val="autoZero"/>
        <c:auto val="0"/>
        <c:lblAlgn val="ctr"/>
        <c:lblOffset val="100"/>
        <c:noMultiLvlLbl val="0"/>
      </c:catAx>
      <c:valAx>
        <c:axId val="-56595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95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'IFPMC Poll Graphs'!$C$221</c:f>
              <c:strCache>
                <c:ptCount val="1"/>
                <c:pt idx="0">
                  <c:v>C/AT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6A-4457-9252-DDE6D3577A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6A-4457-9252-DDE6D3577A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6A-4457-9252-DDE6D3577A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'IFPMC Poll Graphs'!$B$249:$B$251</c:f>
              <c:strCache>
                <c:ptCount val="3"/>
                <c:pt idx="0">
                  <c:v>High Importance</c:v>
                </c:pt>
                <c:pt idx="1">
                  <c:v>Medium Importance</c:v>
                </c:pt>
                <c:pt idx="2">
                  <c:v>Low Importance</c:v>
                </c:pt>
              </c:strCache>
            </c:strRef>
          </c:cat>
          <c:val>
            <c:numRef>
              <c:f>'IFPMC Poll Graphs'!$C$245:$C$247</c:f>
              <c:numCache>
                <c:formatCode>General</c:formatCode>
                <c:ptCount val="3"/>
                <c:pt idx="0">
                  <c:v>9.0</c:v>
                </c:pt>
                <c:pt idx="1">
                  <c:v>9.0</c:v>
                </c:pt>
                <c:pt idx="2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6A-4457-9252-DDE6D3577AC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0D2919F-9D05-4F3F-ABEF-2F5CB79FFE1F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FC56FEC-3A44-44A4-9744-6C8BDBD3A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4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78E57B8-2BC4-427A-AC85-67F1DF890993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7DCF481-7537-4940-96CE-B1758C21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7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1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0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or 13</a:t>
            </a:r>
            <a:r>
              <a:rPr lang="en-US" baseline="0" dirty="0"/>
              <a:t> cited transearch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6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74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04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9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95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90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5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00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                           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0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06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0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363">
              <a:defRPr/>
            </a:pPr>
            <a:fld id="{B7DCF481-7537-4940-96CE-B1758C218F6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363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455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56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5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505980"/>
            <a:ext cx="5661660" cy="4232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88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1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67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82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363">
              <a:defRPr/>
            </a:pPr>
            <a:fld id="{2F963F06-D009-475A-8BD0-7F7588B6ED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363">
                <a:defRPr/>
              </a:pPr>
              <a:t>31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6665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0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363">
              <a:defRPr/>
            </a:pPr>
            <a:fld id="{2F963F06-D009-475A-8BD0-7F7588B6ED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363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2626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03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2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5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363">
              <a:defRPr/>
            </a:pPr>
            <a:fld id="{F69E2037-31B2-4571-BF35-114FB70BEC0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363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615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1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0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8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F481-7537-4940-96CE-B1758C218F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5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 i="1">
                <a:solidFill>
                  <a:srgbClr val="0033C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98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3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37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1"/>
          <p:cNvSpPr/>
          <p:nvPr userDrawn="1"/>
        </p:nvSpPr>
        <p:spPr>
          <a:xfrm>
            <a:off x="54864" y="1021446"/>
            <a:ext cx="9034272" cy="54404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12" tIns="45306" rIns="90612" bIns="45306" rtlCol="0" anchor="ctr"/>
          <a:lstStyle/>
          <a:p>
            <a:pPr marL="0" marR="0" lvl="0" indent="0" algn="ctr" defTabSz="453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1143001"/>
            <a:ext cx="8577072" cy="5088354"/>
          </a:xfrm>
        </p:spPr>
        <p:txBody>
          <a:bodyPr/>
          <a:lstStyle>
            <a:lvl1pPr>
              <a:defRPr sz="2344" b="0" i="0" baseline="0">
                <a:latin typeface="Gill Sans Light"/>
                <a:cs typeface="Gill Sans Light"/>
              </a:defRPr>
            </a:lvl1pPr>
            <a:lvl2pPr>
              <a:defRPr sz="1969" b="0" i="0" baseline="0">
                <a:latin typeface="Gill Sans Light"/>
                <a:cs typeface="Gill Sans Light"/>
              </a:defRPr>
            </a:lvl2pPr>
            <a:lvl3pPr>
              <a:defRPr sz="1781" b="0" i="0" baseline="0">
                <a:latin typeface="Gill Sans Light"/>
                <a:cs typeface="Gill Sans Light"/>
              </a:defRPr>
            </a:lvl3pPr>
            <a:lvl4pPr>
              <a:defRPr sz="1594" b="0" i="0" baseline="0">
                <a:latin typeface="Gill Sans Light"/>
                <a:cs typeface="Gill Sans Light"/>
              </a:defRPr>
            </a:lvl4pPr>
            <a:lvl5pPr>
              <a:buFont typeface="Arial" pitchFamily="34" charset="0"/>
              <a:buChar char="•"/>
              <a:defRPr sz="1406" b="0" i="0" baseline="0"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" descr="S:\SPP\Admin\Logos\logo-trn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" y="6520808"/>
            <a:ext cx="1610358" cy="266910"/>
          </a:xfrm>
          <a:prstGeom prst="rect">
            <a:avLst/>
          </a:prstGeom>
          <a:noFill/>
        </p:spPr>
      </p:pic>
      <p:sp>
        <p:nvSpPr>
          <p:cNvPr id="9" name="Flowchart: Process 4"/>
          <p:cNvSpPr/>
          <p:nvPr userDrawn="1"/>
        </p:nvSpPr>
        <p:spPr>
          <a:xfrm>
            <a:off x="50800" y="716646"/>
            <a:ext cx="9042400" cy="219456"/>
          </a:xfrm>
          <a:prstGeom prst="flowChartProcess">
            <a:avLst/>
          </a:prstGeom>
          <a:solidFill>
            <a:srgbClr val="00597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12" tIns="45306" rIns="90612" bIns="45306" rtlCol="0" anchor="ctr"/>
          <a:lstStyle/>
          <a:p>
            <a:pPr marL="0" marR="0" lvl="0" indent="0" algn="l" defTabSz="453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7520" y="25476"/>
            <a:ext cx="8966480" cy="564136"/>
          </a:xfrm>
        </p:spPr>
        <p:txBody>
          <a:bodyPr anchor="ctr"/>
          <a:lstStyle>
            <a:lvl1pPr algn="l">
              <a:defRPr b="1" spc="69" baseline="0">
                <a:solidFill>
                  <a:srgbClr val="00597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89" y="6520809"/>
            <a:ext cx="4402667" cy="264041"/>
          </a:xfrm>
          <a:prstGeom prst="rect">
            <a:avLst/>
          </a:prstGeom>
        </p:spPr>
        <p:txBody>
          <a:bodyPr vert="horz" lIns="96653" tIns="48326" rIns="96653" bIns="48326" rtlCol="0" anchor="ctr"/>
          <a:lstStyle>
            <a:lvl1pPr algn="ctr">
              <a:defRPr sz="1219">
                <a:solidFill>
                  <a:srgbClr val="3986A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9" b="0" i="0" u="none" strike="noStrike" kern="1200" cap="none" spc="0" normalizeH="0" baseline="0" noProof="0" dirty="0">
              <a:ln>
                <a:noFill/>
              </a:ln>
              <a:solidFill>
                <a:srgbClr val="398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2308" y="6522542"/>
            <a:ext cx="2133600" cy="265176"/>
          </a:xfrm>
          <a:prstGeom prst="rect">
            <a:avLst/>
          </a:prstGeom>
        </p:spPr>
        <p:txBody>
          <a:bodyPr vert="horz" lIns="96653" tIns="48326" rIns="96653" bIns="48326" rtlCol="0" anchor="ctr"/>
          <a:lstStyle>
            <a:lvl1pPr algn="r">
              <a:defRPr sz="1219">
                <a:solidFill>
                  <a:srgbClr val="3986A4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EBAD-05F8-5D49-A743-EADC8C42C76E}" type="slidenum">
              <a:rPr kumimoji="0" lang="en-US" sz="1219" b="0" i="0" u="none" strike="noStrike" kern="1200" cap="none" spc="0" normalizeH="0" baseline="0" noProof="0" smtClean="0">
                <a:ln>
                  <a:noFill/>
                </a:ln>
                <a:solidFill>
                  <a:srgbClr val="3986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9" b="0" i="0" u="none" strike="noStrike" kern="1200" cap="none" spc="0" normalizeH="0" baseline="0" noProof="0" dirty="0">
              <a:ln>
                <a:noFill/>
              </a:ln>
              <a:solidFill>
                <a:srgbClr val="398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3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 i="1">
                <a:solidFill>
                  <a:srgbClr val="0033C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8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684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27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961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773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06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5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80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302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4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7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68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 i="1">
                <a:solidFill>
                  <a:srgbClr val="0033C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37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35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655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1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502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821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00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626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877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302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 i="1">
                <a:solidFill>
                  <a:srgbClr val="0033C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04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239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704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11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79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664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2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903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165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052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67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52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9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3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8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7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2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895600" y="6491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www.i95coalition.org</a:t>
            </a:r>
          </a:p>
        </p:txBody>
      </p:sp>
    </p:spTree>
    <p:extLst>
      <p:ext uri="{BB962C8B-B14F-4D97-AF65-F5344CB8AC3E}">
        <p14:creationId xmlns:p14="http://schemas.microsoft.com/office/powerpoint/2010/main" val="306672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b="1" i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895600" y="6491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www.i95coalition.org</a:t>
            </a:r>
          </a:p>
        </p:txBody>
      </p:sp>
    </p:spTree>
    <p:extLst>
      <p:ext uri="{BB962C8B-B14F-4D97-AF65-F5344CB8AC3E}">
        <p14:creationId xmlns:p14="http://schemas.microsoft.com/office/powerpoint/2010/main" val="136163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b="1" i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895600" y="6491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www.i95coalition.org</a:t>
            </a:r>
          </a:p>
        </p:txBody>
      </p:sp>
    </p:spTree>
    <p:extLst>
      <p:ext uri="{BB962C8B-B14F-4D97-AF65-F5344CB8AC3E}">
        <p14:creationId xmlns:p14="http://schemas.microsoft.com/office/powerpoint/2010/main" val="10943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b="1" i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090E0-2163-4843-97A4-B59CE3BA74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4038-8C4D-4A2D-B985-F236842DB5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895600" y="6491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www.i95coalition.org</a:t>
            </a:r>
          </a:p>
        </p:txBody>
      </p:sp>
    </p:spTree>
    <p:extLst>
      <p:ext uri="{BB962C8B-B14F-4D97-AF65-F5344CB8AC3E}">
        <p14:creationId xmlns:p14="http://schemas.microsoft.com/office/powerpoint/2010/main" val="421130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b="1" i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gparker@i95coalition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5999"/>
            <a:ext cx="8458200" cy="15240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b="1" dirty="0">
                <a:solidFill>
                  <a:srgbClr val="0000FF"/>
                </a:solidFill>
              </a:rPr>
              <a:t>IFPMC Committee Webcast Meeting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00FF"/>
                </a:solidFill>
              </a:rPr>
              <a:t>June 22, 2017</a:t>
            </a:r>
          </a:p>
        </p:txBody>
      </p:sp>
    </p:spTree>
    <p:extLst>
      <p:ext uri="{BB962C8B-B14F-4D97-AF65-F5344CB8AC3E}">
        <p14:creationId xmlns:p14="http://schemas.microsoft.com/office/powerpoint/2010/main" val="95019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753350" cy="930274"/>
          </a:xfrm>
        </p:spPr>
        <p:txBody>
          <a:bodyPr>
            <a:normAutofit/>
          </a:bodyPr>
          <a:lstStyle/>
          <a:p>
            <a:r>
              <a:rPr lang="en-US" dirty="0"/>
              <a:t>Stakeholder Input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5181599"/>
          </a:xfrm>
        </p:spPr>
        <p:txBody>
          <a:bodyPr>
            <a:normAutofit/>
          </a:bodyPr>
          <a:lstStyle/>
          <a:p>
            <a:r>
              <a:rPr lang="en-US" dirty="0"/>
              <a:t>Interviews, mailings, focus groups w/key industries </a:t>
            </a:r>
          </a:p>
          <a:p>
            <a:r>
              <a:rPr lang="en-US" dirty="0"/>
              <a:t>Use of social media valuable for outreach and input </a:t>
            </a:r>
          </a:p>
          <a:p>
            <a:pPr lvl="1"/>
            <a:r>
              <a:rPr lang="en-US" dirty="0"/>
              <a:t>Websites, newsletters, public notice of FACs meetings</a:t>
            </a:r>
          </a:p>
          <a:p>
            <a:pPr lvl="2"/>
            <a:r>
              <a:rPr lang="en-US" dirty="0"/>
              <a:t>i.e., agency used  gov.delivery sign-up for push notifications</a:t>
            </a:r>
          </a:p>
          <a:p>
            <a:pPr lvl="1"/>
            <a:r>
              <a:rPr lang="en-US" dirty="0"/>
              <a:t>Use of summits </a:t>
            </a:r>
          </a:p>
          <a:p>
            <a:pPr lvl="2"/>
            <a:r>
              <a:rPr lang="en-US" dirty="0"/>
              <a:t>(i.e. Baltimore Metro Downtown Delivery Symposium; DelDOT semi-annual Freight Summits</a:t>
            </a:r>
          </a:p>
          <a:p>
            <a:r>
              <a:rPr lang="en-US" dirty="0"/>
              <a:t>States’ outreach to neighboring state(s) such as:</a:t>
            </a:r>
          </a:p>
          <a:p>
            <a:pPr lvl="1"/>
            <a:r>
              <a:rPr lang="en-US" dirty="0"/>
              <a:t>MassDOT made CT DOT member of FAC</a:t>
            </a:r>
          </a:p>
          <a:p>
            <a:pPr lvl="1"/>
            <a:r>
              <a:rPr lang="en-US" dirty="0"/>
              <a:t>SC/NC  - SC role in Charlotte freight plan</a:t>
            </a:r>
          </a:p>
          <a:p>
            <a:pPr lvl="1"/>
            <a:r>
              <a:rPr lang="en-US" dirty="0"/>
              <a:t>DelMarVA states utilized on-going relationship</a:t>
            </a:r>
            <a:endParaRPr lang="en-US" i="1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9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 fontScale="90000"/>
          </a:bodyPr>
          <a:lstStyle/>
          <a:p>
            <a:r>
              <a:rPr lang="en-US" dirty="0"/>
              <a:t>Freight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410199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FAF – used by majority but not all states</a:t>
            </a:r>
          </a:p>
          <a:p>
            <a:r>
              <a:rPr lang="en-US" sz="3200" dirty="0"/>
              <a:t>Transearch - used by some but not all states</a:t>
            </a:r>
          </a:p>
          <a:p>
            <a:pPr lvl="1"/>
            <a:r>
              <a:rPr lang="en-US" sz="3200" dirty="0"/>
              <a:t>Several cited cost, but not only factor, in decision</a:t>
            </a:r>
          </a:p>
          <a:p>
            <a:r>
              <a:rPr lang="en-US" sz="3200" dirty="0"/>
              <a:t>NPMRDS data used by most (with some ATRI “additional”)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Other sources:</a:t>
            </a:r>
          </a:p>
          <a:p>
            <a:r>
              <a:rPr lang="en-US" dirty="0"/>
              <a:t>Probe Data:  INRIX; TomTom, Bluetooth/Wavetronics (DE)</a:t>
            </a:r>
          </a:p>
          <a:p>
            <a:r>
              <a:rPr lang="en-US" dirty="0"/>
              <a:t>STB Waybill data</a:t>
            </a:r>
          </a:p>
          <a:p>
            <a:r>
              <a:rPr lang="en-US" dirty="0"/>
              <a:t>FMCSA data</a:t>
            </a:r>
          </a:p>
          <a:p>
            <a:r>
              <a:rPr lang="en-US" dirty="0"/>
              <a:t>OS/OW agency permit data </a:t>
            </a:r>
          </a:p>
          <a:p>
            <a:r>
              <a:rPr lang="en-US" dirty="0"/>
              <a:t>US Army Corp of Engineers</a:t>
            </a:r>
          </a:p>
          <a:p>
            <a:r>
              <a:rPr lang="en-US" dirty="0"/>
              <a:t>Census</a:t>
            </a:r>
          </a:p>
          <a:p>
            <a:r>
              <a:rPr lang="en-US" dirty="0"/>
              <a:t>Industry Interviews (i.e., MA: Legal Seafood – intermodal data for port/truck)</a:t>
            </a:r>
          </a:p>
          <a:p>
            <a:r>
              <a:rPr lang="en-US" dirty="0"/>
              <a:t>Aviation (agencies with publicly owned facilities)</a:t>
            </a:r>
          </a:p>
          <a:p>
            <a:r>
              <a:rPr lang="en-US" dirty="0"/>
              <a:t>MPOs, RPOs, Economic Development Agencies, State Commerce, Labor and Training for Employment numbers/categories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“FAF to QAQC Transearch if different sample size/or saw something askew”</a:t>
            </a:r>
          </a:p>
          <a:p>
            <a:pPr marL="0" indent="0">
              <a:buNone/>
            </a:pPr>
            <a:r>
              <a:rPr lang="en-US" dirty="0"/>
              <a:t> “</a:t>
            </a:r>
            <a:r>
              <a:rPr lang="en-US" i="1" dirty="0"/>
              <a:t>Didn’t rely heavily on commodity or O&amp;D, concern on over-focus on data”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8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>
            <a:normAutofit fontScale="90000"/>
          </a:bodyPr>
          <a:lstStyle/>
          <a:p>
            <a:r>
              <a:rPr lang="en-US" dirty="0"/>
              <a:t>Data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8286750" cy="5110163"/>
          </a:xfrm>
        </p:spPr>
        <p:txBody>
          <a:bodyPr/>
          <a:lstStyle/>
          <a:p>
            <a:r>
              <a:rPr lang="en-US" dirty="0"/>
              <a:t>Most used combination of in-house &amp; consultants</a:t>
            </a:r>
          </a:p>
          <a:p>
            <a:pPr lvl="1"/>
            <a:r>
              <a:rPr lang="en-US" dirty="0"/>
              <a:t>Several agencies found “on-tapped” resources within other parts of agency for data and/or data analysis</a:t>
            </a:r>
          </a:p>
          <a:p>
            <a:r>
              <a:rPr lang="en-US" dirty="0"/>
              <a:t>Analysis sought to assess and/or identify:</a:t>
            </a:r>
          </a:p>
          <a:p>
            <a:pPr lvl="1"/>
            <a:r>
              <a:rPr lang="en-US" dirty="0"/>
              <a:t>Flow Data - directly relates to  congestion/infrastructure condition for asset mgmt. Align Asset Mgmt with Perf Mgmt</a:t>
            </a:r>
          </a:p>
          <a:p>
            <a:pPr lvl="1"/>
            <a:r>
              <a:rPr lang="en-US" dirty="0"/>
              <a:t>Origin-destination – flows and trends</a:t>
            </a:r>
          </a:p>
          <a:p>
            <a:pPr lvl="1"/>
            <a:r>
              <a:rPr lang="en-US" dirty="0"/>
              <a:t>What is moving, by what mode, bottlenecks</a:t>
            </a:r>
          </a:p>
          <a:p>
            <a:pPr lvl="1"/>
            <a:r>
              <a:rPr lang="en-US" dirty="0"/>
              <a:t>Process to build into scoring plan for TIP projects</a:t>
            </a:r>
          </a:p>
          <a:p>
            <a:pPr lvl="1"/>
            <a:r>
              <a:rPr lang="en-US" dirty="0"/>
              <a:t>Areas of deficiencies</a:t>
            </a:r>
          </a:p>
          <a:p>
            <a:pPr lvl="1"/>
            <a:r>
              <a:rPr lang="en-US" dirty="0"/>
              <a:t>Merits of proposed CUFCs and CRFCs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4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/>
              <a:t>In-House Data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058150" cy="4876800"/>
          </a:xfrm>
        </p:spPr>
        <p:txBody>
          <a:bodyPr/>
          <a:lstStyle/>
          <a:p>
            <a:r>
              <a:rPr lang="en-US" dirty="0"/>
              <a:t>Not all states have in-house tools, some rely on 3</a:t>
            </a:r>
            <a:r>
              <a:rPr lang="en-US" baseline="30000" dirty="0"/>
              <a:t>rd</a:t>
            </a:r>
            <a:r>
              <a:rPr lang="en-US" dirty="0"/>
              <a:t> party and/or using various tools to support freight analysis. Among them:</a:t>
            </a:r>
          </a:p>
          <a:p>
            <a:pPr lvl="1"/>
            <a:r>
              <a:rPr lang="en-US" dirty="0"/>
              <a:t>Cube Cargo Travel Demand Model (DE)</a:t>
            </a:r>
          </a:p>
          <a:p>
            <a:pPr lvl="1"/>
            <a:r>
              <a:rPr lang="en-US" dirty="0"/>
              <a:t>RITIS, ESRI (MDSHA)</a:t>
            </a:r>
          </a:p>
          <a:p>
            <a:pPr lvl="1"/>
            <a:r>
              <a:rPr lang="en-US" dirty="0"/>
              <a:t>ESRI, creating new tool for MPOs to import projects (MA)</a:t>
            </a:r>
          </a:p>
          <a:p>
            <a:pPr lvl="1"/>
            <a:r>
              <a:rPr lang="en-US" dirty="0"/>
              <a:t>TDM, Commodity Flow Tool, Commodity Information System  (PA)</a:t>
            </a:r>
          </a:p>
          <a:p>
            <a:pPr lvl="1"/>
            <a:r>
              <a:rPr lang="en-US" dirty="0"/>
              <a:t>Tool developed from SHRP2 (RI/RI Statewide Planning)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6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/>
              <a:t>Data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5257799"/>
          </a:xfrm>
        </p:spPr>
        <p:txBody>
          <a:bodyPr>
            <a:normAutofit fontScale="92500"/>
          </a:bodyPr>
          <a:lstStyle/>
          <a:p>
            <a:r>
              <a:rPr lang="en-US" dirty="0"/>
              <a:t>Challenges (besides cost $$$)</a:t>
            </a:r>
          </a:p>
          <a:p>
            <a:pPr lvl="1"/>
            <a:r>
              <a:rPr lang="en-US" dirty="0"/>
              <a:t>Reliability: </a:t>
            </a:r>
            <a:r>
              <a:rPr lang="en-US" i="1" dirty="0"/>
              <a:t>Results don’t always match what we know anecdotally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Quality/Transparency: </a:t>
            </a:r>
            <a:r>
              <a:rPr lang="en-US" i="1" dirty="0"/>
              <a:t>Sometimes taking these on faith; </a:t>
            </a:r>
            <a:br>
              <a:rPr lang="en-US" i="1" dirty="0"/>
            </a:br>
            <a:r>
              <a:rPr lang="en-US" i="1" dirty="0"/>
              <a:t>even the “free stuff”</a:t>
            </a:r>
          </a:p>
          <a:p>
            <a:pPr lvl="1"/>
            <a:r>
              <a:rPr lang="en-US" dirty="0"/>
              <a:t>Limited staff with data analytics, requires more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lvl="1"/>
            <a:r>
              <a:rPr lang="en-US" i="1" dirty="0"/>
              <a:t>Different data formats – big challenges</a:t>
            </a:r>
          </a:p>
          <a:p>
            <a:pPr lvl="1"/>
            <a:r>
              <a:rPr lang="en-US" i="1" dirty="0"/>
              <a:t>Very time-consuming to align FAF and Transearch</a:t>
            </a:r>
          </a:p>
          <a:p>
            <a:pPr lvl="1"/>
            <a:r>
              <a:rPr lang="en-US" i="1" dirty="0"/>
              <a:t>No one system (such as RITIS) that includes all data</a:t>
            </a:r>
          </a:p>
          <a:p>
            <a:pPr lvl="1"/>
            <a:r>
              <a:rPr lang="en-US" dirty="0"/>
              <a:t>Procurement process, data agreements/limitations on use</a:t>
            </a:r>
          </a:p>
          <a:p>
            <a:pPr lvl="1"/>
            <a:r>
              <a:rPr lang="en-US" i="1" dirty="0"/>
              <a:t>Variable numbers between previous/existing versions of Transearch; data on pipelines has been difficult to obtain</a:t>
            </a:r>
          </a:p>
          <a:p>
            <a:pPr lvl="1"/>
            <a:r>
              <a:rPr lang="en-US" i="1" dirty="0"/>
              <a:t>Fact that we don’t have single source to use regionally/nationally due to lack of consistency in data/procurement</a:t>
            </a:r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555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677150" cy="1082673"/>
          </a:xfrm>
        </p:spPr>
        <p:txBody>
          <a:bodyPr>
            <a:normAutofit/>
          </a:bodyPr>
          <a:lstStyle/>
          <a:p>
            <a:r>
              <a:rPr lang="en-US" dirty="0"/>
              <a:t>Unmet Needs / Data “Wish List”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How to extract data and apply in “user friendly” manner </a:t>
            </a:r>
            <a:r>
              <a:rPr lang="en-US" i="1" dirty="0"/>
              <a:t>(tools, processes)</a:t>
            </a:r>
          </a:p>
          <a:p>
            <a:r>
              <a:rPr lang="en-US" dirty="0"/>
              <a:t>Timeliness of data  </a:t>
            </a:r>
            <a:r>
              <a:rPr lang="en-US" i="1" dirty="0"/>
              <a:t>(More timely updates of FAF would reduce need to go to Transearch, better disaggregation of FAF to county levels, more current snapshots to update algorithm)</a:t>
            </a:r>
          </a:p>
          <a:p>
            <a:r>
              <a:rPr lang="en-US" dirty="0"/>
              <a:t>Trying to look at “last mile” w/o data </a:t>
            </a:r>
            <a:r>
              <a:rPr lang="en-US" i="1" dirty="0"/>
              <a:t>(Address different level of detail where commodities are on system)</a:t>
            </a:r>
          </a:p>
          <a:p>
            <a:r>
              <a:rPr lang="en-US" dirty="0"/>
              <a:t>More/easier alignment of FAF and Transearch (</a:t>
            </a:r>
            <a:r>
              <a:rPr lang="en-US" i="1" dirty="0"/>
              <a:t>better alignment, address variables in each)</a:t>
            </a:r>
            <a:endParaRPr lang="en-US" dirty="0"/>
          </a:p>
          <a:p>
            <a:r>
              <a:rPr lang="en-US" dirty="0"/>
              <a:t>More ability to share data – single, consistent source (</a:t>
            </a:r>
            <a:r>
              <a:rPr lang="en-US" i="1" dirty="0"/>
              <a:t>shared procurement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6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7600950" cy="1082674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Urban/Critical Rural Freight Corridors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5029200"/>
          </a:xfrm>
        </p:spPr>
        <p:txBody>
          <a:bodyPr>
            <a:normAutofit/>
          </a:bodyPr>
          <a:lstStyle/>
          <a:p>
            <a:r>
              <a:rPr lang="en-US" dirty="0"/>
              <a:t>Among processes agencies used:</a:t>
            </a:r>
          </a:p>
          <a:p>
            <a:pPr lvl="1"/>
            <a:r>
              <a:rPr lang="en-US" dirty="0"/>
              <a:t>Economic generators/where gaps might be</a:t>
            </a:r>
          </a:p>
          <a:p>
            <a:pPr lvl="1"/>
            <a:r>
              <a:rPr lang="en-US" dirty="0"/>
              <a:t>Lane miles in each of MPOs, stressed linkage to PFN</a:t>
            </a:r>
          </a:p>
          <a:p>
            <a:pPr lvl="1"/>
            <a:r>
              <a:rPr lang="en-US" dirty="0"/>
              <a:t>Analysis tool provided some segments that were more inclusive, but also made case why some more strategic</a:t>
            </a:r>
          </a:p>
          <a:p>
            <a:pPr lvl="1"/>
            <a:r>
              <a:rPr lang="en-US" dirty="0"/>
              <a:t>Congestion and bottlenecks were primary criteria</a:t>
            </a:r>
          </a:p>
          <a:p>
            <a:pPr lvl="1"/>
            <a:r>
              <a:rPr lang="en-US" dirty="0"/>
              <a:t>First identified state PFN, overlaid projects from current STIP that had been thru prioritization process, CRFC identified and recommendations of CUFC made to MPOs</a:t>
            </a:r>
          </a:p>
          <a:p>
            <a:pPr lvl="1"/>
            <a:r>
              <a:rPr lang="en-US" i="1" dirty="0"/>
              <a:t>Did NOT identify CUFC or CRFC, didn’t see need.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5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/>
              <a:t>A few Innovations to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2"/>
            <a:ext cx="7886700" cy="525779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Integrating all plans (Freight, Rail, Transit) as part of an integrated statewide management plan (SC DOT)</a:t>
            </a:r>
          </a:p>
          <a:p>
            <a:pPr lvl="2"/>
            <a:r>
              <a:rPr lang="en-US" dirty="0"/>
              <a:t>Multi-modal plan helped make case to legislature for transportation funding ; Plan under one umbrella, could marry resources (incl. FTA $)</a:t>
            </a:r>
          </a:p>
          <a:p>
            <a:pPr lvl="1"/>
            <a:r>
              <a:rPr lang="en-US" dirty="0"/>
              <a:t>Focused on biomass/biofuel productions such as wood pellets (for export) and ethanol (GDOT)</a:t>
            </a:r>
          </a:p>
          <a:p>
            <a:pPr lvl="1"/>
            <a:r>
              <a:rPr lang="en-US" dirty="0"/>
              <a:t>OS/OW data with Pavement and Bridge data and came up with damage and cost (NJDOT)</a:t>
            </a:r>
          </a:p>
          <a:p>
            <a:pPr lvl="1"/>
            <a:r>
              <a:rPr lang="en-US" dirty="0"/>
              <a:t>Commodity Flow and CIS,  Freight tool (PA DOT)</a:t>
            </a:r>
          </a:p>
          <a:p>
            <a:pPr lvl="1"/>
            <a:r>
              <a:rPr lang="en-US" i="1" dirty="0"/>
              <a:t>Meat and Potatoes - don’t overlook SOGR as innovation (RISP)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6232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Saving Tips/ Suggestions for Coalition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952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Cost-saving Tips:</a:t>
            </a:r>
          </a:p>
          <a:p>
            <a:pPr lvl="1"/>
            <a:r>
              <a:rPr lang="en-US" dirty="0"/>
              <a:t>Interviews of industry – yielded much info and data</a:t>
            </a:r>
          </a:p>
          <a:p>
            <a:pPr lvl="1"/>
            <a:r>
              <a:rPr lang="en-US" dirty="0"/>
              <a:t>Use of Benefit Cost Analysis tool</a:t>
            </a:r>
          </a:p>
          <a:p>
            <a:pPr lvl="1"/>
            <a:r>
              <a:rPr lang="en-US" dirty="0"/>
              <a:t>Taking advantage of in-house data/resources and data sources not traditionally used for Freight Analysis</a:t>
            </a:r>
          </a:p>
          <a:p>
            <a:pPr lvl="1"/>
            <a:endParaRPr lang="en-US" i="1" dirty="0"/>
          </a:p>
          <a:p>
            <a:r>
              <a:rPr lang="en-US" dirty="0"/>
              <a:t>Areas for Coalition Support:</a:t>
            </a:r>
          </a:p>
          <a:p>
            <a:pPr lvl="1"/>
            <a:r>
              <a:rPr lang="en-US" dirty="0"/>
              <a:t>Examine feasibility for shared freight data procurement </a:t>
            </a:r>
          </a:p>
          <a:p>
            <a:pPr lvl="1"/>
            <a:r>
              <a:rPr lang="en-US" dirty="0"/>
              <a:t>Sharing of Information/Best Practices, Peer Exchanges</a:t>
            </a:r>
          </a:p>
          <a:p>
            <a:pPr lvl="2"/>
            <a:r>
              <a:rPr lang="en-US" dirty="0"/>
              <a:t>What are in other state plans, i.e. projects; where are gaps in data, policy </a:t>
            </a:r>
            <a:r>
              <a:rPr lang="en-US" i="1" dirty="0"/>
              <a:t>“Share the best...and the worst”</a:t>
            </a:r>
          </a:p>
          <a:p>
            <a:pPr lvl="1"/>
            <a:r>
              <a:rPr lang="en-US" dirty="0"/>
              <a:t>Support regional/corridor planning, “watercooler” discussions, examine emerging issues w/Corridor view</a:t>
            </a:r>
          </a:p>
          <a:p>
            <a:pPr lvl="2"/>
            <a:r>
              <a:rPr lang="en-US" dirty="0"/>
              <a:t>i.e., connected/automated trucks, truck parking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2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424363"/>
          </a:xfrm>
        </p:spPr>
        <p:txBody>
          <a:bodyPr/>
          <a:lstStyle/>
          <a:p>
            <a:r>
              <a:rPr lang="en-US" dirty="0"/>
              <a:t>Finish Interviews with remaining agencies</a:t>
            </a:r>
          </a:p>
          <a:p>
            <a:r>
              <a:rPr lang="en-US" dirty="0"/>
              <a:t>Circle back to fill any gaps if necessary</a:t>
            </a:r>
          </a:p>
          <a:p>
            <a:pPr lvl="2"/>
            <a:r>
              <a:rPr lang="en-US" sz="2400" dirty="0"/>
              <a:t>Performance Measures and Project Prioritization were still in flux for a number of agencies</a:t>
            </a:r>
          </a:p>
          <a:p>
            <a:r>
              <a:rPr lang="en-US" dirty="0"/>
              <a:t>Develop summary report</a:t>
            </a:r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8427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3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Welcome and Introductions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/>
              <a:t>- Intermodal Committee Chairs:  Laurie Carlson - MassDOT, </a:t>
            </a:r>
          </a:p>
          <a:p>
            <a:pPr marL="0" indent="0">
              <a:buNone/>
            </a:pPr>
            <a:r>
              <a:rPr lang="en-US" sz="2400" i="1" dirty="0"/>
              <a:t>	  Thomas McQueen - GDOT, David Rosenberg - NYSDOT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Intermodal Committee Activities  and Project Updates</a:t>
            </a:r>
          </a:p>
          <a:p>
            <a:pPr marL="0" indent="0">
              <a:buNone/>
            </a:pPr>
            <a:r>
              <a:rPr lang="en-US" sz="2400" b="1" i="1" dirty="0"/>
              <a:t>	- </a:t>
            </a:r>
            <a:r>
              <a:rPr lang="en-US" sz="2400" i="1" dirty="0"/>
              <a:t>Marygrace Parker, I-95 CC, Freight Program Director</a:t>
            </a:r>
            <a:endParaRPr lang="en-US" sz="2400" dirty="0"/>
          </a:p>
          <a:p>
            <a:pPr lvl="2"/>
            <a:r>
              <a:rPr lang="en-US" dirty="0"/>
              <a:t> Highlights from I-95 CC State Freight Planning Interviews </a:t>
            </a:r>
          </a:p>
          <a:p>
            <a:pPr lvl="2"/>
            <a:r>
              <a:rPr lang="en-US" dirty="0"/>
              <a:t> Freight Data Matrix</a:t>
            </a:r>
          </a:p>
          <a:p>
            <a:pPr lvl="2"/>
            <a:r>
              <a:rPr lang="en-US" dirty="0"/>
              <a:t> Freight Academy 2017</a:t>
            </a:r>
          </a:p>
          <a:p>
            <a:pPr lvl="2"/>
            <a:r>
              <a:rPr lang="en-US" dirty="0"/>
              <a:t> I-95 Real Time Truck Parking Project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Agency Spotlight Presentation: </a:t>
            </a:r>
            <a:r>
              <a:rPr lang="en-US" sz="2800" b="1" dirty="0">
                <a:solidFill>
                  <a:srgbClr val="0000FF"/>
                </a:solidFill>
              </a:rPr>
              <a:t>"Philly Freight Finder</a:t>
            </a:r>
            <a:r>
              <a:rPr lang="en-US" sz="2800" b="1" dirty="0"/>
              <a:t>"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/>
              <a:t>Michael Ruane, Transportation Planner,</a:t>
            </a:r>
          </a:p>
          <a:p>
            <a:pPr marL="0" indent="0">
              <a:buNone/>
            </a:pPr>
            <a:r>
              <a:rPr lang="en-US" sz="2400" i="1" dirty="0"/>
              <a:t>	Delaware Valley Regional Planning Commission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Intermodal Committee 2017/2018 Focus Areas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400" i="1" dirty="0"/>
              <a:t>- Co-Chairs, Group</a:t>
            </a:r>
          </a:p>
          <a:p>
            <a:pPr lvl="2"/>
            <a:r>
              <a:rPr lang="en-US" dirty="0"/>
              <a:t>Focus areas: suggested topics,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566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8867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Freight Data Matrix</a:t>
            </a:r>
          </a:p>
        </p:txBody>
      </p:sp>
    </p:spTree>
    <p:extLst>
      <p:ext uri="{BB962C8B-B14F-4D97-AF65-F5344CB8AC3E}">
        <p14:creationId xmlns:p14="http://schemas.microsoft.com/office/powerpoint/2010/main" val="207923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Freight Data Matrix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0000CC"/>
                </a:solidFill>
              </a:rPr>
              <a:t>Objective: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US" dirty="0"/>
              <a:t>Enhance understanding of the current freight data state of the practice</a:t>
            </a:r>
          </a:p>
          <a:p>
            <a:pPr marL="0" indent="0" algn="l">
              <a:spcAft>
                <a:spcPts val="600"/>
              </a:spcAft>
              <a:buNone/>
            </a:pPr>
            <a:endParaRPr lang="en-US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000CC"/>
                </a:solidFill>
              </a:rPr>
              <a:t>Approach</a:t>
            </a:r>
            <a:r>
              <a:rPr lang="en-US" sz="3600" dirty="0">
                <a:solidFill>
                  <a:srgbClr val="0000CC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Develop a “freight data matrix” that shows: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Sources of available data, and several key items (public vs. private data, static data vs. passive data, key “tips” for analyzing each source, etc.) 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Build on information gleaned from freight data interviews with Coalition members and related data discussions nationally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000CC"/>
                </a:solidFill>
              </a:rPr>
              <a:t>Output: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matrix “reference table” for agency staff on data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Develop recommendations (and associated benefits) to assist the Coalition and its members in outlining what initial steps need to be taken for expanding access to, and usability of, freight data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5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3849924" cy="5791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572000" cy="3288094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2438400" y="238127"/>
            <a:ext cx="6076950" cy="625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400" b="1" i="1" kern="1200">
                <a:solidFill>
                  <a:srgbClr val="0033C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Freight Data Sources</a:t>
            </a:r>
          </a:p>
        </p:txBody>
      </p:sp>
    </p:spTree>
    <p:extLst>
      <p:ext uri="{BB962C8B-B14F-4D97-AF65-F5344CB8AC3E}">
        <p14:creationId xmlns:p14="http://schemas.microsoft.com/office/powerpoint/2010/main" val="379578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305800" cy="5348502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524000" y="238127"/>
            <a:ext cx="6991350" cy="625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400" b="1" i="1" kern="1200">
                <a:solidFill>
                  <a:srgbClr val="0033C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Freight Data Sources – Cont.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1764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077200" cy="1325563"/>
          </a:xfrm>
        </p:spPr>
        <p:txBody>
          <a:bodyPr>
            <a:normAutofit/>
          </a:bodyPr>
          <a:lstStyle/>
          <a:p>
            <a:r>
              <a:rPr lang="en-US" dirty="0"/>
              <a:t>Freight Academy 2017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295400"/>
            <a:ext cx="5791200" cy="4352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6" y="5791200"/>
            <a:ext cx="876680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9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Freight Academy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1"/>
            <a:ext cx="7239000" cy="5333999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Held April 30 – May 5, New Brunswick, NJ 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37 Total Participants</a:t>
            </a:r>
          </a:p>
          <a:p>
            <a:pPr lvl="1"/>
            <a:r>
              <a:rPr lang="en-US" dirty="0"/>
              <a:t>DOTs from around U.S., such as </a:t>
            </a:r>
          </a:p>
          <a:p>
            <a:pPr marL="457200" lvl="1" indent="0">
              <a:buNone/>
            </a:pPr>
            <a:r>
              <a:rPr lang="en-US" dirty="0"/>
              <a:t>	MI, CO, IA, MN…</a:t>
            </a:r>
          </a:p>
          <a:p>
            <a:pPr lvl="1"/>
            <a:r>
              <a:rPr lang="en-US" dirty="0"/>
              <a:t>USDOT participants: FHWA – HQ and </a:t>
            </a:r>
          </a:p>
          <a:p>
            <a:pPr marL="457200" lvl="1" indent="0">
              <a:buNone/>
            </a:pPr>
            <a:r>
              <a:rPr lang="en-US" dirty="0"/>
              <a:t>	Divisions such as LA, KY, D.C.;  </a:t>
            </a:r>
          </a:p>
          <a:p>
            <a:pPr marL="457200" lvl="1" indent="0">
              <a:buNone/>
            </a:pPr>
            <a:r>
              <a:rPr lang="en-US" dirty="0"/>
              <a:t>	MARAD and BTS</a:t>
            </a:r>
          </a:p>
          <a:p>
            <a:pPr lvl="1"/>
            <a:r>
              <a:rPr lang="en-US" dirty="0"/>
              <a:t>I-95 CC participants from MA, NY, NJ, </a:t>
            </a:r>
          </a:p>
          <a:p>
            <a:pPr marL="457200" lvl="1" indent="0">
              <a:buNone/>
            </a:pPr>
            <a:r>
              <a:rPr lang="en-US" dirty="0"/>
              <a:t>	PA,DE, MD, VA, NC, SC, GA and FL – </a:t>
            </a:r>
          </a:p>
          <a:p>
            <a:pPr marL="457200" lvl="1" indent="0">
              <a:buNone/>
            </a:pPr>
            <a:r>
              <a:rPr lang="en-US" dirty="0"/>
              <a:t>	State, MPO and economic </a:t>
            </a:r>
          </a:p>
          <a:p>
            <a:pPr marL="457200" lvl="1" indent="0">
              <a:buNone/>
            </a:pPr>
            <a:r>
              <a:rPr lang="en-US" dirty="0"/>
              <a:t>	development agencies </a:t>
            </a:r>
          </a:p>
          <a:p>
            <a:pPr marL="457200" lvl="1" indent="0">
              <a:buNone/>
            </a:pPr>
            <a:r>
              <a:rPr lang="en-US" dirty="0"/>
              <a:t>	(included 2 UMD NTC funded)</a:t>
            </a:r>
          </a:p>
          <a:p>
            <a:pPr lvl="1"/>
            <a:r>
              <a:rPr lang="en-US" dirty="0"/>
              <a:t>AASHTO funded two positions (staff and MO DOT)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Total 186 graduates to date</a:t>
            </a:r>
          </a:p>
          <a:p>
            <a:endParaRPr lang="en-US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19400"/>
            <a:ext cx="3657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7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05" y="304801"/>
            <a:ext cx="8439150" cy="1066800"/>
          </a:xfrm>
        </p:spPr>
        <p:txBody>
          <a:bodyPr>
            <a:normAutofit/>
          </a:bodyPr>
          <a:lstStyle/>
          <a:p>
            <a:r>
              <a:rPr lang="en-US" dirty="0"/>
              <a:t>Freight Acad</a:t>
            </a:r>
            <a:r>
              <a:rPr lang="en-US" sz="4000" dirty="0"/>
              <a:t>e</a:t>
            </a:r>
            <a:r>
              <a:rPr lang="en-US" dirty="0"/>
              <a:t>my Emphasis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867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Keynote Speakers:</a:t>
            </a:r>
          </a:p>
          <a:p>
            <a:pPr lvl="1"/>
            <a:r>
              <a:rPr lang="en-US" dirty="0"/>
              <a:t>Opening Session, Sunday evening: </a:t>
            </a:r>
          </a:p>
          <a:p>
            <a:pPr lvl="2"/>
            <a:r>
              <a:rPr lang="en-US" dirty="0"/>
              <a:t>Martin Knopp, Associate Administrator, FHWA Office of Operations</a:t>
            </a:r>
          </a:p>
          <a:p>
            <a:pPr lvl="1"/>
            <a:r>
              <a:rPr lang="en-US" dirty="0"/>
              <a:t>Closing Dinner, Thursday Evening</a:t>
            </a:r>
          </a:p>
          <a:p>
            <a:pPr lvl="2"/>
            <a:r>
              <a:rPr lang="en-US" dirty="0"/>
              <a:t>Admiral Richard Larrabee, (Ret.), Former Director Port Commerce PANYNJ</a:t>
            </a:r>
          </a:p>
          <a:p>
            <a:r>
              <a:rPr lang="en-US" b="1" dirty="0"/>
              <a:t>How Shippers Use the System </a:t>
            </a:r>
          </a:p>
          <a:p>
            <a:pPr lvl="1"/>
            <a:r>
              <a:rPr lang="en-US" dirty="0"/>
              <a:t>Retailers, Wholesalers, Agriculture Business represented</a:t>
            </a:r>
          </a:p>
          <a:p>
            <a:pPr lvl="1"/>
            <a:r>
              <a:rPr lang="en-US" i="1" dirty="0"/>
              <a:t>Among takeaways:</a:t>
            </a:r>
          </a:p>
          <a:p>
            <a:pPr lvl="2"/>
            <a:r>
              <a:rPr lang="en-US" dirty="0"/>
              <a:t>Of key importance to Shippers for performance metrics: Travel Time; Travel Time Reliability; Cost; Resiliency (natural disruptions others, i.e., labor)</a:t>
            </a:r>
          </a:p>
          <a:p>
            <a:pPr lvl="2"/>
            <a:r>
              <a:rPr lang="en-US" dirty="0"/>
              <a:t>Agri-business is an important freight generating sector that should not be overlooked </a:t>
            </a:r>
          </a:p>
          <a:p>
            <a:pPr lvl="2"/>
            <a:r>
              <a:rPr lang="en-US" dirty="0"/>
              <a:t>Free Trade Zones offer opportunity for freight economic development and can serve to become “inland ports”</a:t>
            </a:r>
          </a:p>
          <a:p>
            <a:r>
              <a:rPr lang="en-US" b="1" dirty="0"/>
              <a:t>Field Tour - Seafrigo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08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016" y="3048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Freight Academy Emphasis Areas – Rail and Trucking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4102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/>
              <a:t>Railroads</a:t>
            </a:r>
          </a:p>
          <a:p>
            <a:pPr lvl="1"/>
            <a:r>
              <a:rPr lang="en-US" sz="3100" dirty="0"/>
              <a:t>Class 1 (BSNF) and regional (The New York, Susquehanna and Western Railway Corporation)</a:t>
            </a:r>
          </a:p>
          <a:p>
            <a:pPr lvl="1"/>
            <a:r>
              <a:rPr lang="en-US" sz="3100" i="1" dirty="0"/>
              <a:t>Among takeaways:</a:t>
            </a:r>
          </a:p>
          <a:p>
            <a:pPr lvl="2"/>
            <a:r>
              <a:rPr lang="en-US" sz="3100" dirty="0"/>
              <a:t>Both can play a key role in providing modal option, including for first and last mile access (into seaports, into “inland ports”) </a:t>
            </a:r>
          </a:p>
          <a:p>
            <a:pPr lvl="2"/>
            <a:r>
              <a:rPr lang="en-US" sz="3100" dirty="0"/>
              <a:t>Short lines/regionals should not be overlooked in planning</a:t>
            </a:r>
          </a:p>
          <a:p>
            <a:r>
              <a:rPr lang="en-US" sz="4400" b="1" dirty="0"/>
              <a:t>Trucking</a:t>
            </a:r>
          </a:p>
          <a:p>
            <a:pPr lvl="1"/>
            <a:r>
              <a:rPr lang="en-US" sz="3100" dirty="0"/>
              <a:t>NJ Motor Truck Association &amp; ATA “Road Team” Driver</a:t>
            </a:r>
          </a:p>
          <a:p>
            <a:pPr lvl="1"/>
            <a:r>
              <a:rPr lang="en-US" sz="3100" i="1" dirty="0"/>
              <a:t>Among takeaways:</a:t>
            </a:r>
          </a:p>
          <a:p>
            <a:pPr lvl="2"/>
            <a:r>
              <a:rPr lang="en-US" sz="3100" dirty="0"/>
              <a:t>The “Top Ten” of ATRI survey clearly surfaced  (i.e., bottlenecks, ELD mandate, Truck Parking…)</a:t>
            </a:r>
          </a:p>
          <a:p>
            <a:pPr lvl="2"/>
            <a:r>
              <a:rPr lang="en-US" sz="3100" dirty="0"/>
              <a:t> Truck Parking - capacity is an issue but noted the following: </a:t>
            </a:r>
          </a:p>
          <a:p>
            <a:pPr lvl="3"/>
            <a:r>
              <a:rPr lang="en-US" sz="3100" dirty="0"/>
              <a:t>Private Sector needs part of the solution for capacity</a:t>
            </a:r>
          </a:p>
          <a:p>
            <a:pPr lvl="3"/>
            <a:r>
              <a:rPr lang="en-US" sz="3100" dirty="0"/>
              <a:t>Reservation system cost may be prohibitive to drivers</a:t>
            </a:r>
          </a:p>
          <a:p>
            <a:pPr marL="0" indent="0">
              <a:buNone/>
            </a:pPr>
            <a:endParaRPr lang="en-US" sz="31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08" y="1905000"/>
            <a:ext cx="313989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87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63600"/>
            <a:ext cx="8382000" cy="431800"/>
          </a:xfrm>
        </p:spPr>
        <p:txBody>
          <a:bodyPr>
            <a:normAutofit fontScale="90000"/>
          </a:bodyPr>
          <a:lstStyle/>
          <a:p>
            <a:r>
              <a:rPr lang="en-US" dirty="0"/>
              <a:t>Freight Academy Emphasis Areas – </a:t>
            </a:r>
            <a:br>
              <a:rPr lang="en-US" dirty="0"/>
            </a:br>
            <a:r>
              <a:rPr lang="en-US" dirty="0"/>
              <a:t>Economic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76" y="1676400"/>
            <a:ext cx="5109924" cy="5038726"/>
          </a:xfrm>
        </p:spPr>
        <p:txBody>
          <a:bodyPr>
            <a:noAutofit/>
          </a:bodyPr>
          <a:lstStyle/>
          <a:p>
            <a:r>
              <a:rPr lang="en-US" sz="2400" b="1" dirty="0"/>
              <a:t>Field Visit:</a:t>
            </a:r>
          </a:p>
          <a:p>
            <a:pPr marL="457200" lvl="1" indent="0">
              <a:buNone/>
            </a:pPr>
            <a:r>
              <a:rPr lang="en-US" sz="2000" dirty="0"/>
              <a:t>Lehigh Valley PA  (revitalized Bethlehem Steel area) Growing  Industrial and manufacturing,  distribution and warehouse region</a:t>
            </a:r>
          </a:p>
          <a:p>
            <a:r>
              <a:rPr lang="en-US" sz="2000" i="1" dirty="0"/>
              <a:t>Among Takeaways</a:t>
            </a:r>
            <a:r>
              <a:rPr lang="en-US" sz="2000" dirty="0"/>
              <a:t>:</a:t>
            </a:r>
          </a:p>
          <a:p>
            <a:pPr lvl="2"/>
            <a:r>
              <a:rPr lang="en-US" sz="1600" dirty="0"/>
              <a:t>Proximity to urban centers and modal connectors important to competitiveness</a:t>
            </a:r>
          </a:p>
          <a:p>
            <a:pPr lvl="2"/>
            <a:r>
              <a:rPr lang="en-US" sz="1600" dirty="0"/>
              <a:t>Linkage of public and private sector = Success</a:t>
            </a:r>
          </a:p>
          <a:p>
            <a:pPr lvl="2"/>
            <a:r>
              <a:rPr lang="en-US" sz="1600" dirty="0"/>
              <a:t>Economic Development Corporation can play a strong role in brokering parties</a:t>
            </a:r>
          </a:p>
          <a:p>
            <a:pPr lvl="2"/>
            <a:r>
              <a:rPr lang="en-US" sz="1600" dirty="0"/>
              <a:t>Land use attributes play major role in developer considerations  (i.e. water,  transportation links)</a:t>
            </a:r>
          </a:p>
          <a:p>
            <a:pPr lvl="2"/>
            <a:r>
              <a:rPr lang="en-US" sz="1600" dirty="0"/>
              <a:t>No specific site for truck parking,  LVPC MPO is working with Freight Advisory Committee including developers, communities, industry partners on this issue</a:t>
            </a:r>
          </a:p>
          <a:p>
            <a:pPr lvl="1"/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9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76" y="863600"/>
            <a:ext cx="8767524" cy="1158874"/>
          </a:xfrm>
        </p:spPr>
        <p:txBody>
          <a:bodyPr>
            <a:normAutofit fontScale="90000"/>
          </a:bodyPr>
          <a:lstStyle/>
          <a:p>
            <a:r>
              <a:rPr lang="en-US" dirty="0"/>
              <a:t>Freight Academy Emphasis Areas – cont.</a:t>
            </a:r>
            <a:br>
              <a:rPr lang="en-US" dirty="0"/>
            </a:br>
            <a:r>
              <a:rPr lang="en-US" dirty="0"/>
              <a:t>                                        Port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76" y="1524000"/>
            <a:ext cx="5490924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/>
              <a:t>Port Operations</a:t>
            </a:r>
          </a:p>
          <a:p>
            <a:pPr lvl="1"/>
            <a:r>
              <a:rPr lang="en-US" sz="2800" dirty="0"/>
              <a:t>Opening Session and tour of  Port of New York &amp; New Jersey’s Port Newark</a:t>
            </a:r>
          </a:p>
          <a:p>
            <a:pPr lvl="2"/>
            <a:r>
              <a:rPr lang="en-US" sz="2600" dirty="0"/>
              <a:t>MARAD, Port Authority Port Commerce, New York Shipping Association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b="1" dirty="0"/>
              <a:t>Field Tours</a:t>
            </a:r>
            <a:r>
              <a:rPr lang="en-US" sz="3200" dirty="0"/>
              <a:t>:</a:t>
            </a:r>
          </a:p>
          <a:p>
            <a:pPr lvl="1"/>
            <a:r>
              <a:rPr lang="en-US" sz="2600" dirty="0"/>
              <a:t>Foreign Auto Preparation Service (FAPS, Inc.)</a:t>
            </a:r>
          </a:p>
          <a:p>
            <a:pPr lvl="1"/>
            <a:r>
              <a:rPr lang="en-US" sz="2600" dirty="0"/>
              <a:t>Global Container Terminal, Bayonne</a:t>
            </a:r>
          </a:p>
          <a:p>
            <a:pPr lvl="1"/>
            <a:r>
              <a:rPr lang="en-US" sz="2600" dirty="0"/>
              <a:t>The Port Authority of New York &amp; New Jersey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i="1" dirty="0"/>
              <a:t>Among takeaways:</a:t>
            </a:r>
          </a:p>
          <a:p>
            <a:pPr lvl="1"/>
            <a:r>
              <a:rPr lang="en-US" sz="2600" dirty="0"/>
              <a:t>Ports are a key player in multi-modal freight movement </a:t>
            </a:r>
          </a:p>
          <a:p>
            <a:pPr lvl="1"/>
            <a:r>
              <a:rPr lang="en-US" sz="2600" dirty="0"/>
              <a:t>Working closely with associations and labor to improve performance </a:t>
            </a:r>
          </a:p>
          <a:p>
            <a:pPr lvl="1"/>
            <a:r>
              <a:rPr lang="en-US" sz="2600" dirty="0"/>
              <a:t>Automation continues to emerge as an important component both within terminals and at gates</a:t>
            </a:r>
          </a:p>
          <a:p>
            <a:pPr lvl="1"/>
            <a:r>
              <a:rPr lang="en-US" sz="2600" dirty="0"/>
              <a:t>Multi-modal connections can provide “last mile” and may incorporate “old with new” (port/rail to barge to urban delivery)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1800"/>
            <a:ext cx="34248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2566" y="-3801"/>
            <a:ext cx="7432784" cy="127092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Intermodal Freight Committee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744" y="1267122"/>
            <a:ext cx="7886700" cy="3664828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Focus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sz="2600" dirty="0">
                <a:solidFill>
                  <a:srgbClr val="002060"/>
                </a:solidFill>
              </a:rPr>
              <a:t>promote reliable, efficient, and balanced intermodal transportation throughout the Coalition states by supporting leadership, information technology, and operations that improve the intermodal movement of freight.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u="sng" dirty="0">
                <a:solidFill>
                  <a:srgbClr val="002060"/>
                </a:solidFill>
              </a:rPr>
              <a:t>Co-Chairs: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David Rosenberg, NYSDOT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Thomas McQueen, GDOT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Laurie Carlson; Mass DOT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14367"/>
            <a:ext cx="21336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14367"/>
            <a:ext cx="21336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11798"/>
            <a:ext cx="21336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94" y="4914367"/>
            <a:ext cx="213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0374" y="485558"/>
            <a:ext cx="3189639" cy="29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400" b="1" i="1" kern="1200">
                <a:solidFill>
                  <a:srgbClr val="0033C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925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86800" cy="1066799"/>
          </a:xfrm>
        </p:spPr>
        <p:txBody>
          <a:bodyPr>
            <a:normAutofit fontScale="90000"/>
          </a:bodyPr>
          <a:lstStyle/>
          <a:p>
            <a:r>
              <a:rPr lang="en-US" dirty="0"/>
              <a:t>Freight Academy Emphasis Areas – cont.</a:t>
            </a:r>
            <a:br>
              <a:rPr lang="en-US" dirty="0"/>
            </a:br>
            <a:r>
              <a:rPr lang="en-US" dirty="0"/>
              <a:t>Air Cargo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76" y="1981199"/>
            <a:ext cx="5109924" cy="477633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Air Cargo Operations</a:t>
            </a:r>
          </a:p>
          <a:p>
            <a:pPr lvl="1"/>
            <a:r>
              <a:rPr lang="en-US" dirty="0"/>
              <a:t>Overview of Newark Liberty International Airport Air Cargo </a:t>
            </a:r>
          </a:p>
          <a:p>
            <a:pPr lvl="2"/>
            <a:r>
              <a:rPr lang="en-US" dirty="0"/>
              <a:t>Newark Airport, PANYNJ</a:t>
            </a:r>
          </a:p>
          <a:p>
            <a:pPr lvl="2"/>
            <a:endParaRPr lang="en-US" dirty="0"/>
          </a:p>
          <a:p>
            <a:r>
              <a:rPr lang="en-US" sz="2600" b="1" dirty="0"/>
              <a:t>Field Tour</a:t>
            </a:r>
          </a:p>
          <a:p>
            <a:pPr lvl="1"/>
            <a:r>
              <a:rPr lang="en-US" dirty="0"/>
              <a:t>FedEx Distribution Facility and Air</a:t>
            </a:r>
          </a:p>
          <a:p>
            <a:pPr marL="457200" lvl="1" indent="0">
              <a:buNone/>
            </a:pPr>
            <a:r>
              <a:rPr lang="en-US" dirty="0"/>
              <a:t>    Cargo Operations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i="1" dirty="0"/>
              <a:t>Among takeaways:</a:t>
            </a:r>
          </a:p>
          <a:p>
            <a:pPr lvl="2"/>
            <a:r>
              <a:rPr lang="en-US" sz="2400" dirty="0"/>
              <a:t>Aviation remains a key modal sector for time sensitive and/or high value cargo</a:t>
            </a:r>
          </a:p>
          <a:p>
            <a:pPr lvl="2"/>
            <a:r>
              <a:rPr lang="en-US" sz="2400" dirty="0"/>
              <a:t>Air Cargo can be a good barometer to changing trends and cycles in supply chains </a:t>
            </a:r>
          </a:p>
          <a:p>
            <a:pPr marL="1371600" lvl="3" indent="0">
              <a:buNone/>
            </a:pPr>
            <a:endParaRPr lang="en-US" sz="2200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59" y="2362200"/>
            <a:ext cx="4012641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42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806" y="-224816"/>
            <a:ext cx="7432784" cy="1270923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Freight Academy: Moving Forward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2343" y="1314450"/>
            <a:ext cx="4537797" cy="508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Capstone Projects</a:t>
            </a:r>
            <a:r>
              <a:rPr lang="en-US" sz="2400" dirty="0"/>
              <a:t>  (now thru Fall 2017)</a:t>
            </a:r>
          </a:p>
          <a:p>
            <a:pPr lvl="1"/>
            <a:r>
              <a:rPr lang="en-US" sz="2000" dirty="0"/>
              <a:t>Economic Development </a:t>
            </a:r>
          </a:p>
          <a:p>
            <a:pPr lvl="1"/>
            <a:r>
              <a:rPr lang="en-US" sz="2000" dirty="0"/>
              <a:t>Truck Parking</a:t>
            </a:r>
          </a:p>
          <a:p>
            <a:pPr lvl="1"/>
            <a:r>
              <a:rPr lang="en-US" sz="2000" dirty="0"/>
              <a:t>Innovations in Transportation </a:t>
            </a:r>
          </a:p>
          <a:p>
            <a:pPr lvl="1"/>
            <a:r>
              <a:rPr lang="en-US" sz="2000" dirty="0"/>
              <a:t>Ports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u="sng" dirty="0"/>
              <a:t>2019 Freight Academy</a:t>
            </a:r>
            <a:endParaRPr lang="en-US" sz="2400" dirty="0"/>
          </a:p>
          <a:p>
            <a:pPr lvl="1"/>
            <a:r>
              <a:rPr lang="en-US" sz="2000" dirty="0"/>
              <a:t>Encourage agencies to set aside capacity development funding</a:t>
            </a:r>
          </a:p>
          <a:p>
            <a:pPr lvl="1"/>
            <a:r>
              <a:rPr lang="en-US" sz="2000" dirty="0"/>
              <a:t>Promote scholarship support (e.g., I95CC, AASHTO, NTC, FHWA, </a:t>
            </a:r>
            <a:r>
              <a:rPr lang="en-US" sz="1600" dirty="0"/>
              <a:t>others!)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60374" y="485558"/>
            <a:ext cx="3189639" cy="29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400" b="1" i="1" kern="1200">
                <a:solidFill>
                  <a:srgbClr val="0033C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1461" y="1314450"/>
            <a:ext cx="3487463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“In one completely packed week, the Freight Academy exposed me to facets of the freight system I hadn't previously considered and allowed a firsthand look at other aspects I had only been able to read about. The speakers were extremely knowledgeable and each site visit was eye opening.”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Gabriel Sherman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Freight Plan Coordinator/MPO Liaison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MassDOT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306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I-95 Coalition Real Time Truck Parking Availability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828800"/>
            <a:ext cx="5562600" cy="4648200"/>
          </a:xfrm>
        </p:spPr>
        <p:txBody>
          <a:bodyPr/>
          <a:lstStyle/>
          <a:p>
            <a:r>
              <a:rPr lang="en-US" dirty="0"/>
              <a:t>Project funded by FHWA to demonstrate proof-of-concept and deploy real time information system to: </a:t>
            </a:r>
          </a:p>
          <a:p>
            <a:pPr lvl="1"/>
            <a:r>
              <a:rPr lang="en-US" dirty="0"/>
              <a:t>Accurately identify available parking spaces.</a:t>
            </a:r>
          </a:p>
          <a:p>
            <a:pPr lvl="1"/>
            <a:r>
              <a:rPr lang="en-US" dirty="0"/>
              <a:t>Communicate truck parking information to truck drivers in a safe, timely useful, and efficient fashion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4267200"/>
            <a:ext cx="2895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28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65127"/>
            <a:ext cx="7219950" cy="854074"/>
          </a:xfrm>
        </p:spPr>
        <p:txBody>
          <a:bodyPr>
            <a:normAutofit/>
          </a:bodyPr>
          <a:lstStyle/>
          <a:p>
            <a:r>
              <a:rPr lang="en-US" dirty="0"/>
              <a:t>I-95 Truck Parking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477000" cy="5029199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Data Collection system (in pavement sensors) deployed  and integrated with host system, and extensively tested at two Tier I Test locations starting in November 2015:</a:t>
            </a:r>
          </a:p>
          <a:p>
            <a:pPr lvl="1"/>
            <a:r>
              <a:rPr lang="en-US" sz="3300" dirty="0"/>
              <a:t>I-95 Ladysmith Rest Area, Northbound, Caroline County, VA.</a:t>
            </a:r>
          </a:p>
          <a:p>
            <a:pPr lvl="1"/>
            <a:r>
              <a:rPr lang="en-US" sz="3300" dirty="0"/>
              <a:t>I-95 Welcome Center, Northbound, Laurel, MD.</a:t>
            </a:r>
          </a:p>
          <a:p>
            <a:pPr lvl="1"/>
            <a:r>
              <a:rPr lang="en-US" sz="3300" dirty="0"/>
              <a:t>Accuracy rates 95%+</a:t>
            </a:r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3600" dirty="0"/>
              <a:t>Final deployment sites were selected based on plans for VDOT to continue operation. </a:t>
            </a:r>
          </a:p>
          <a:p>
            <a:endParaRPr lang="en-US" sz="3600" dirty="0"/>
          </a:p>
          <a:p>
            <a:r>
              <a:rPr lang="en-US" sz="3600" dirty="0"/>
              <a:t>Installations at:</a:t>
            </a:r>
            <a:endParaRPr lang="en-US" sz="3300" dirty="0"/>
          </a:p>
          <a:p>
            <a:pPr lvl="1"/>
            <a:r>
              <a:rPr lang="en-US" sz="3300" dirty="0"/>
              <a:t>I-95 Sites at Ladysmith NB, Carson NB completed</a:t>
            </a:r>
          </a:p>
          <a:p>
            <a:pPr lvl="1"/>
            <a:r>
              <a:rPr lang="en-US" sz="3300"/>
              <a:t>I-64 </a:t>
            </a:r>
            <a:r>
              <a:rPr lang="en-US" sz="3300" dirty="0"/>
              <a:t>New Kent (EB) completed</a:t>
            </a:r>
          </a:p>
          <a:p>
            <a:pPr lvl="1"/>
            <a:r>
              <a:rPr lang="en-US" sz="3300" dirty="0"/>
              <a:t>I-95 Dale City NB (in process, July 2017completion)</a:t>
            </a:r>
          </a:p>
          <a:p>
            <a:pPr lvl="1"/>
            <a:r>
              <a:rPr lang="en-US" sz="3300" dirty="0"/>
              <a:t>Possible 5</a:t>
            </a:r>
            <a:r>
              <a:rPr lang="en-US" sz="3300" baseline="30000" dirty="0"/>
              <a:t>th</a:t>
            </a:r>
            <a:r>
              <a:rPr lang="en-US" sz="3300" dirty="0"/>
              <a:t> sites in VA TBD</a:t>
            </a:r>
            <a:endParaRPr lang="en-US" dirty="0"/>
          </a:p>
          <a:p>
            <a:pPr lvl="1"/>
            <a:r>
              <a:rPr lang="en-US" sz="3300" dirty="0"/>
              <a:t>Project to be completed by end of 2017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1800" y="1219201"/>
            <a:ext cx="2057400" cy="243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721120"/>
            <a:ext cx="179237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6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3"/>
          </a:xfrm>
        </p:spPr>
        <p:txBody>
          <a:bodyPr>
            <a:normAutofit/>
          </a:bodyPr>
          <a:lstStyle/>
          <a:p>
            <a:r>
              <a:rPr lang="en-US" dirty="0"/>
              <a:t>I-95 Truck Parking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Data can be successfully collected, integrated and disseminated, including via “hands free smart phone/IVR technology”  to drivers</a:t>
            </a:r>
          </a:p>
          <a:p>
            <a:r>
              <a:rPr lang="en-US" sz="2400" dirty="0"/>
              <a:t>Strong interest in having data available to third party app developers </a:t>
            </a:r>
          </a:p>
          <a:p>
            <a:r>
              <a:rPr lang="en-US" sz="2400" dirty="0"/>
              <a:t>For public agency ATMS integration must factor in considerations for different technology components (i.e., sensors)</a:t>
            </a:r>
          </a:p>
          <a:p>
            <a:r>
              <a:rPr lang="en-US" sz="2400" dirty="0"/>
              <a:t>Public agency role critical for sites on public ROW</a:t>
            </a:r>
          </a:p>
          <a:p>
            <a:pPr lvl="1"/>
            <a:r>
              <a:rPr lang="en-US" sz="2000" dirty="0"/>
              <a:t>Agency role in coordination of sites</a:t>
            </a:r>
          </a:p>
          <a:p>
            <a:pPr marL="457200" lvl="1" indent="0">
              <a:buNone/>
            </a:pPr>
            <a:r>
              <a:rPr lang="en-US" sz="2000" dirty="0"/>
              <a:t>and integration of information</a:t>
            </a:r>
          </a:p>
          <a:p>
            <a:pPr lvl="1"/>
            <a:r>
              <a:rPr lang="en-US" sz="2000" dirty="0"/>
              <a:t>Agency recognition of on-going </a:t>
            </a:r>
          </a:p>
          <a:p>
            <a:pPr marL="457200" lvl="1" indent="0">
              <a:buNone/>
            </a:pPr>
            <a:r>
              <a:rPr lang="en-US" sz="2000" dirty="0"/>
              <a:t>O&amp;M costs is important</a:t>
            </a:r>
          </a:p>
          <a:p>
            <a:r>
              <a:rPr lang="en-US" sz="2400" dirty="0"/>
              <a:t>Data can have value to agency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86200"/>
            <a:ext cx="4114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4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Spotlight Presentation:</a:t>
            </a:r>
            <a:br>
              <a:rPr lang="en-US" dirty="0"/>
            </a:br>
            <a:r>
              <a:rPr lang="en-US" dirty="0"/>
              <a:t>“Philly Freight Finder”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3888" y="4114800"/>
            <a:ext cx="7886700" cy="1974851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3200" dirty="0"/>
              <a:t>Michael Ruane</a:t>
            </a:r>
          </a:p>
          <a:p>
            <a:pPr algn="ctr"/>
            <a:r>
              <a:rPr lang="fr-FR" sz="3200" dirty="0"/>
              <a:t>Transportation Planner </a:t>
            </a:r>
          </a:p>
          <a:p>
            <a:pPr algn="ctr"/>
            <a:r>
              <a:rPr lang="fr-FR" sz="3200" dirty="0"/>
              <a:t>Delaware Valley Regional Planning Commission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1500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2017/2018 Committee Focus Areas: </a:t>
            </a:r>
            <a:br>
              <a:rPr lang="en-US" dirty="0"/>
            </a:br>
            <a:r>
              <a:rPr lang="en-US" dirty="0"/>
              <a:t>Truck Parking Symposium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863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/>
              <a:t>Coalition Peer Exchange/Information Forum to: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Share key insights from the I-95 Coalition truck parking project and best practices from other truck parking projects including lessons learned from:</a:t>
            </a:r>
          </a:p>
          <a:p>
            <a:pPr lvl="1"/>
            <a:r>
              <a:rPr lang="en-US" dirty="0"/>
              <a:t>Experiences with procurement, site selection considerations, program costs  (including deployment and continued O&amp;M), data ownership, etc.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Examine emerging issues and innovative strategies to address truck parking issues</a:t>
            </a:r>
          </a:p>
          <a:p>
            <a:pPr lvl="1"/>
            <a:r>
              <a:rPr lang="en-US" dirty="0"/>
              <a:t>Truck parking information systems, 3</a:t>
            </a:r>
            <a:r>
              <a:rPr lang="en-US" baseline="30000" dirty="0"/>
              <a:t>rd</a:t>
            </a:r>
            <a:r>
              <a:rPr lang="en-US" dirty="0"/>
              <a:t> party Apps , capacity expansion approaches, implications of potential changes in regulations for commercial activity at rest areas, public private partnerships…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Timeframe: 2017-2018 Program Year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27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2017/2018 Committee Focus Areas: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181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i="1" dirty="0">
                <a:solidFill>
                  <a:srgbClr val="0000FF"/>
                </a:solidFill>
              </a:rPr>
              <a:t>Committee Webinars</a:t>
            </a:r>
          </a:p>
          <a:p>
            <a:r>
              <a:rPr lang="en-US" sz="2400" dirty="0"/>
              <a:t>Hold a series of information exchange/innovative practice sharing webinars on topic such as</a:t>
            </a:r>
            <a:r>
              <a:rPr lang="en-US" dirty="0"/>
              <a:t>:</a:t>
            </a:r>
          </a:p>
          <a:p>
            <a:pPr lvl="1"/>
            <a:r>
              <a:rPr lang="en-US" sz="2000" dirty="0"/>
              <a:t>“Roundtable presentations” from agencies on their innovative use of freight data/in-house analytical tools</a:t>
            </a:r>
          </a:p>
          <a:p>
            <a:pPr lvl="1"/>
            <a:r>
              <a:rPr lang="en-US" sz="2000" dirty="0"/>
              <a:t>Advancing freight data “state of practice” </a:t>
            </a:r>
          </a:p>
          <a:p>
            <a:pPr lvl="2"/>
            <a:r>
              <a:rPr lang="en-US" dirty="0"/>
              <a:t>Exploring ways to improve freight data quality, access, cost</a:t>
            </a:r>
          </a:p>
          <a:p>
            <a:pPr lvl="3"/>
            <a:r>
              <a:rPr lang="en-US" dirty="0"/>
              <a:t>i.e. through shared procurement, investigating alternative sources</a:t>
            </a:r>
          </a:p>
          <a:p>
            <a:pPr lvl="1"/>
            <a:r>
              <a:rPr lang="en-US" dirty="0"/>
              <a:t>Emerging technologies and implications for Corridor states</a:t>
            </a:r>
          </a:p>
          <a:p>
            <a:pPr lvl="2"/>
            <a:r>
              <a:rPr lang="en-US" dirty="0"/>
              <a:t>i.e. automated/Connected trucks; truck platooning, implications of Electronic Log Device mandate…</a:t>
            </a:r>
          </a:p>
          <a:p>
            <a:r>
              <a:rPr lang="en-US" sz="2400" dirty="0"/>
              <a:t>Support “water cooler” corridor/regional discussions as needed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5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105400"/>
          </a:xfrm>
        </p:spPr>
        <p:txBody>
          <a:bodyPr>
            <a:normAutofit fontScale="92500" lnSpcReduction="2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is your interest in a series of webinars showcasing states’ in-house freight tools and sharing best practices on how they are using them for freight planning:</a:t>
            </a:r>
          </a:p>
          <a:p>
            <a:pPr marL="0" indent="0">
              <a:buNone/>
            </a:pPr>
            <a:r>
              <a:rPr lang="en-US" sz="2000" dirty="0"/>
              <a:t>(choose from high, medium, low)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is your interest in hearing how agencies can apply Transportation Systems Management and Operations to enhance truck mobility on their system?</a:t>
            </a:r>
          </a:p>
          <a:p>
            <a:pPr marL="0" indent="0">
              <a:buNone/>
            </a:pPr>
            <a:r>
              <a:rPr lang="en-US" sz="2000" dirty="0"/>
              <a:t>(choose from high, medium, low)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importance to you place on having dialogue on the implications of integration of connected/automated trucks (including truck platooning) into the Eastern Seaboard.</a:t>
            </a:r>
          </a:p>
          <a:p>
            <a:pPr marL="0" indent="0">
              <a:buNone/>
            </a:pPr>
            <a:r>
              <a:rPr lang="en-US" sz="2000" dirty="0"/>
              <a:t>(Choose from high, medium, low)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Which of the following topics related to data would you be most interested in: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a) Innovative use of data for freight analysis – best practices/lessons learned</a:t>
            </a:r>
          </a:p>
          <a:p>
            <a:pPr marL="0" indent="0">
              <a:buNone/>
            </a:pPr>
            <a:r>
              <a:rPr lang="en-US" sz="2000" dirty="0"/>
              <a:t>b) Examining "non-conventional" data sources and how might they be used in freight planning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your interest in a series of webinars showcasing states' in-house freight tools and best practices on how they use them for freight planning?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747497AA-8802-4C5B-8DF7-95A9FC3FB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220117"/>
              </p:ext>
            </p:extLst>
          </p:nvPr>
        </p:nvGraphicFramePr>
        <p:xfrm>
          <a:off x="452437" y="3486150"/>
          <a:ext cx="4262438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F85081F-1BA5-4978-839E-64FE3B2DF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999150"/>
              </p:ext>
            </p:extLst>
          </p:nvPr>
        </p:nvGraphicFramePr>
        <p:xfrm>
          <a:off x="5181600" y="3505200"/>
          <a:ext cx="3667125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493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524000"/>
            <a:ext cx="7886700" cy="2514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Highlights –</a:t>
            </a:r>
            <a:br>
              <a:rPr lang="en-US" dirty="0"/>
            </a:br>
            <a:r>
              <a:rPr lang="en-US" dirty="0"/>
              <a:t>State Freight Planning Interviews</a:t>
            </a:r>
          </a:p>
        </p:txBody>
      </p:sp>
    </p:spTree>
    <p:extLst>
      <p:ext uri="{BB962C8B-B14F-4D97-AF65-F5344CB8AC3E}">
        <p14:creationId xmlns:p14="http://schemas.microsoft.com/office/powerpoint/2010/main" val="2840682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your interest in hearing how agencies can apply Transportation System Management and Operations to enhance truck mobility on their system?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F85081F-1BA5-4978-839E-64FE3B2DF3EF}"/>
              </a:ext>
            </a:extLst>
          </p:cNvPr>
          <p:cNvGraphicFramePr>
            <a:graphicFrameLocks/>
          </p:cNvGraphicFramePr>
          <p:nvPr/>
        </p:nvGraphicFramePr>
        <p:xfrm>
          <a:off x="5181600" y="3505200"/>
          <a:ext cx="3667125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91ACD3A-AA7D-43F4-991A-AEE286E30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100669"/>
              </p:ext>
            </p:extLst>
          </p:nvPr>
        </p:nvGraphicFramePr>
        <p:xfrm>
          <a:off x="607868" y="3791670"/>
          <a:ext cx="4252914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17A36563-ED3F-4DB1-9C2D-A8B7E673F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72936"/>
              </p:ext>
            </p:extLst>
          </p:nvPr>
        </p:nvGraphicFramePr>
        <p:xfrm>
          <a:off x="5365607" y="3772620"/>
          <a:ext cx="3667125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1467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importance do you place on having dialog on the implications of integrated connected/automated trucks (including platooning) into the Eastern </a:t>
            </a:r>
            <a:r>
              <a:rPr lang="en-US" dirty="0" err="1"/>
              <a:t>Seabord</a:t>
            </a:r>
            <a:r>
              <a:rPr lang="en-US" dirty="0"/>
              <a:t>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F85081F-1BA5-4978-839E-64FE3B2DF3EF}"/>
              </a:ext>
            </a:extLst>
          </p:cNvPr>
          <p:cNvGraphicFramePr>
            <a:graphicFrameLocks/>
          </p:cNvGraphicFramePr>
          <p:nvPr/>
        </p:nvGraphicFramePr>
        <p:xfrm>
          <a:off x="5181600" y="3505200"/>
          <a:ext cx="3667125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17A36563-ED3F-4DB1-9C2D-A8B7E673F8CD}"/>
              </a:ext>
            </a:extLst>
          </p:cNvPr>
          <p:cNvGraphicFramePr>
            <a:graphicFrameLocks/>
          </p:cNvGraphicFramePr>
          <p:nvPr/>
        </p:nvGraphicFramePr>
        <p:xfrm>
          <a:off x="5365607" y="3772620"/>
          <a:ext cx="3667125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B2822BE-FFD4-463F-9448-939122802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584854"/>
              </p:ext>
            </p:extLst>
          </p:nvPr>
        </p:nvGraphicFramePr>
        <p:xfrm>
          <a:off x="309562" y="3898465"/>
          <a:ext cx="4252913" cy="216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DBB36076-405D-48CB-BE0F-C508366D6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075299"/>
              </p:ext>
            </p:extLst>
          </p:nvPr>
        </p:nvGraphicFramePr>
        <p:xfrm>
          <a:off x="5181600" y="3907991"/>
          <a:ext cx="3667125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330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332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Which of the following data-related topics would you be most interested in:</a:t>
            </a:r>
          </a:p>
          <a:p>
            <a:pPr marL="514350" indent="-514350">
              <a:buAutoNum type="alphaUcParenR"/>
            </a:pPr>
            <a:r>
              <a:rPr lang="en-US" sz="2000" dirty="0"/>
              <a:t>Innovative use of data for freight analysis – best practices/lessons learned</a:t>
            </a:r>
          </a:p>
          <a:p>
            <a:pPr marL="514350" indent="-514350">
              <a:buAutoNum type="alphaUcParenR"/>
            </a:pPr>
            <a:r>
              <a:rPr lang="en-US" sz="2000" dirty="0"/>
              <a:t>Examining “Non-Conventional” data sources and how they might be used in freight planning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F85081F-1BA5-4978-839E-64FE3B2DF3EF}"/>
              </a:ext>
            </a:extLst>
          </p:cNvPr>
          <p:cNvGraphicFramePr>
            <a:graphicFrameLocks/>
          </p:cNvGraphicFramePr>
          <p:nvPr/>
        </p:nvGraphicFramePr>
        <p:xfrm>
          <a:off x="5181600" y="3505200"/>
          <a:ext cx="3667125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17A36563-ED3F-4DB1-9C2D-A8B7E673F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422483"/>
              </p:ext>
            </p:extLst>
          </p:nvPr>
        </p:nvGraphicFramePr>
        <p:xfrm>
          <a:off x="3348037" y="3218010"/>
          <a:ext cx="3667125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95BC4A6-FD47-45BC-BB8C-01814F388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108661"/>
              </p:ext>
            </p:extLst>
          </p:nvPr>
        </p:nvGraphicFramePr>
        <p:xfrm>
          <a:off x="2445543" y="3749099"/>
          <a:ext cx="4252913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1668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Joining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Additional Information, please contact: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Marygrace Parker</a:t>
            </a:r>
          </a:p>
          <a:p>
            <a:pPr marL="0" indent="0" algn="ctr">
              <a:buNone/>
            </a:pPr>
            <a:r>
              <a:rPr lang="en-US" dirty="0"/>
              <a:t>Director, Freight and Innovation in Transportation</a:t>
            </a:r>
          </a:p>
          <a:p>
            <a:pPr marL="0" indent="0" algn="ctr">
              <a:buNone/>
            </a:pPr>
            <a:r>
              <a:rPr lang="en-US" dirty="0"/>
              <a:t>I-95 Corridor Coalition</a:t>
            </a:r>
          </a:p>
          <a:p>
            <a:pPr marL="0" indent="0" algn="ctr">
              <a:buNone/>
            </a:pPr>
            <a:r>
              <a:rPr lang="en-US" dirty="0"/>
              <a:t>518-852-4083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mgparker@i95coalition.org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1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5859780" cy="544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Objective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Gather and share issues/challenges/ experiences from members in freight planning including efforts developing  FAST Act compliant State Freight Plans. </a:t>
            </a:r>
          </a:p>
          <a:p>
            <a:endParaRPr lang="en-US" sz="2000" dirty="0"/>
          </a:p>
          <a:p>
            <a:r>
              <a:rPr lang="en-US" sz="2000" dirty="0"/>
              <a:t>Provide initial feedback (this webinar!)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Develop document summarizing information collected and share with agencies</a:t>
            </a:r>
          </a:p>
          <a:p>
            <a:endParaRPr lang="en-US" sz="2000" dirty="0"/>
          </a:p>
          <a:p>
            <a:r>
              <a:rPr lang="en-US" sz="2000" dirty="0"/>
              <a:t>Utilize information to help inform focus of - and member support by - this committee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Status:</a:t>
            </a:r>
          </a:p>
          <a:p>
            <a:r>
              <a:rPr lang="en-US" sz="2000" dirty="0"/>
              <a:t>13 state interview conducted, four pending - to be completed July 2017</a:t>
            </a:r>
          </a:p>
          <a:p>
            <a:r>
              <a:rPr lang="en-US" sz="2000" dirty="0"/>
              <a:t>Summary report to follow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89660" y="365127"/>
            <a:ext cx="7825738" cy="625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400" b="1" i="1" kern="1200">
                <a:solidFill>
                  <a:srgbClr val="0033C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State Freight Plans Interviews</a:t>
            </a:r>
          </a:p>
        </p:txBody>
      </p:sp>
      <p:pic>
        <p:nvPicPr>
          <p:cNvPr id="9" name="Picture 7" descr="Tioga Marine Terminal Container Ops_Dahlburg_DVR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r="3902" b="1189"/>
          <a:stretch>
            <a:fillRect/>
          </a:stretch>
        </p:blipFill>
        <p:spPr bwMode="auto">
          <a:xfrm>
            <a:off x="6714148" y="1450975"/>
            <a:ext cx="2201252" cy="16732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yanjg\Pictures\Freight\Port Newark Truck Backup (strike threat) 12-27-12 NY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12" y="4803775"/>
            <a:ext cx="2188387" cy="167322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rain_Vernier_NCD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3516"/>
          <a:stretch>
            <a:fillRect/>
          </a:stretch>
        </p:blipFill>
        <p:spPr bwMode="auto">
          <a:xfrm>
            <a:off x="6727013" y="3132971"/>
            <a:ext cx="2188387" cy="166762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4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Freight Planning Interviews</a:t>
            </a:r>
            <a:br>
              <a:rPr lang="en-US" dirty="0"/>
            </a:br>
            <a:r>
              <a:rPr lang="en-US" dirty="0"/>
              <a:t>Format/Content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938711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Interview guide developed with series of questions related to both State Freight Plan (FAST ACT) development and gaining insight to overall freight planning by states </a:t>
            </a:r>
          </a:p>
          <a:p>
            <a:pPr lvl="1"/>
            <a:r>
              <a:rPr lang="en-US" sz="2200" dirty="0"/>
              <a:t>Phone interviews conducted by Coalition staff</a:t>
            </a:r>
          </a:p>
          <a:p>
            <a:endParaRPr lang="en-US" dirty="0"/>
          </a:p>
          <a:p>
            <a:r>
              <a:rPr lang="en-US" sz="2600" dirty="0"/>
              <a:t>State Freight Plan questions included:</a:t>
            </a:r>
          </a:p>
          <a:p>
            <a:pPr lvl="1"/>
            <a:r>
              <a:rPr lang="en-US" sz="2200" dirty="0"/>
              <a:t> status, emphasis areas, process, stakeholder input, performance measures, challenges in development, innovative approaches taken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Freight Data </a:t>
            </a:r>
          </a:p>
          <a:p>
            <a:pPr lvl="2"/>
            <a:r>
              <a:rPr lang="en-US" dirty="0"/>
              <a:t>What data sources were used for FAST Act Freight Plan development and for general agency freight planning, data challenges, unmet needs, “Wish list for data”….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7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Freight Plan Status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agencies interviewed have plans in process with intended submission dates ranging between July and Dec except:</a:t>
            </a:r>
          </a:p>
          <a:p>
            <a:pPr lvl="1"/>
            <a:r>
              <a:rPr lang="en-US" dirty="0"/>
              <a:t>One agency will submit in 2018</a:t>
            </a:r>
          </a:p>
          <a:p>
            <a:r>
              <a:rPr lang="en-US" dirty="0"/>
              <a:t>One agency has an FHWA approved FAST Act plan – </a:t>
            </a:r>
            <a:r>
              <a:rPr lang="en-US" i="1" dirty="0">
                <a:solidFill>
                  <a:srgbClr val="FF0000"/>
                </a:solidFill>
              </a:rPr>
              <a:t>Congratulations Vermont!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7275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 Agencies started with MAP 21 Compliant Plans</a:t>
            </a:r>
          </a:p>
          <a:p>
            <a:r>
              <a:rPr lang="en-US" dirty="0"/>
              <a:t>5 agencies had some form of existing Freight Plan to update/build from</a:t>
            </a:r>
          </a:p>
          <a:p>
            <a:r>
              <a:rPr lang="en-US" dirty="0"/>
              <a:t>3 agencies were undertaking first ever full freight plan*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sz="2200" i="1" dirty="0"/>
              <a:t>Had rail plans</a:t>
            </a:r>
          </a:p>
        </p:txBody>
      </p:sp>
    </p:spTree>
    <p:extLst>
      <p:ext uri="{BB962C8B-B14F-4D97-AF65-F5344CB8AC3E}">
        <p14:creationId xmlns:p14="http://schemas.microsoft.com/office/powerpoint/2010/main" val="341774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State Freight Plans </a:t>
            </a:r>
            <a:br>
              <a:rPr lang="en-US" dirty="0"/>
            </a:br>
            <a:r>
              <a:rPr lang="en-US" dirty="0"/>
              <a:t>Purpose and Emphasis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5105399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Beyond federal compliance and eligibility for grants; plan purpose:</a:t>
            </a:r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6200" dirty="0"/>
          </a:p>
          <a:p>
            <a:pPr lvl="1"/>
            <a:r>
              <a:rPr lang="en-US" sz="8000" dirty="0"/>
              <a:t>Making case for investments</a:t>
            </a:r>
          </a:p>
          <a:p>
            <a:pPr marL="457200" lvl="1" indent="0">
              <a:buNone/>
            </a:pPr>
            <a:endParaRPr lang="en-US" sz="8000" dirty="0"/>
          </a:p>
          <a:p>
            <a:pPr lvl="1"/>
            <a:r>
              <a:rPr lang="en-US" sz="8000" dirty="0"/>
              <a:t>Establish baselines for prioritizing investment</a:t>
            </a:r>
          </a:p>
          <a:p>
            <a:pPr lvl="1"/>
            <a:endParaRPr lang="en-US" sz="8000" dirty="0"/>
          </a:p>
          <a:p>
            <a:pPr lvl="1"/>
            <a:r>
              <a:rPr lang="en-US" sz="8000" dirty="0"/>
              <a:t>Have Performance Measures /strategies for freight/trade corridors performance</a:t>
            </a:r>
          </a:p>
          <a:p>
            <a:pPr lvl="1"/>
            <a:endParaRPr lang="en-US" sz="8000" dirty="0"/>
          </a:p>
          <a:p>
            <a:r>
              <a:rPr lang="en-US" sz="8400" dirty="0"/>
              <a:t>Audience </a:t>
            </a:r>
          </a:p>
          <a:p>
            <a:pPr lvl="1"/>
            <a:r>
              <a:rPr lang="en-US" sz="8000" dirty="0"/>
              <a:t>Public Officials – state/local/legislative</a:t>
            </a:r>
          </a:p>
          <a:p>
            <a:pPr lvl="1"/>
            <a:r>
              <a:rPr lang="en-US" sz="8000" dirty="0"/>
              <a:t>External stakeholders</a:t>
            </a:r>
          </a:p>
          <a:p>
            <a:pPr lvl="1"/>
            <a:r>
              <a:rPr lang="en-US" sz="8000" dirty="0"/>
              <a:t>General public</a:t>
            </a:r>
          </a:p>
          <a:p>
            <a:pPr lvl="1"/>
            <a:endParaRPr lang="en-US" sz="8000" dirty="0"/>
          </a:p>
          <a:p>
            <a:pPr marL="457200" lvl="1" indent="0">
              <a:buNone/>
            </a:pPr>
            <a:endParaRPr lang="en-US" sz="6200" dirty="0"/>
          </a:p>
          <a:p>
            <a:pPr lvl="1"/>
            <a:endParaRPr lang="en-US" sz="6200" dirty="0"/>
          </a:p>
          <a:p>
            <a:pPr marL="457200" lvl="1" indent="0">
              <a:buNone/>
            </a:pPr>
            <a:endParaRPr lang="en-US" sz="6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133850" cy="5105399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Emphasis areas included: </a:t>
            </a:r>
          </a:p>
          <a:p>
            <a:endParaRPr lang="en-US" sz="8400" dirty="0"/>
          </a:p>
          <a:p>
            <a:pPr lvl="1"/>
            <a:r>
              <a:rPr lang="en-US" sz="8000" dirty="0"/>
              <a:t>Economic development/growth</a:t>
            </a:r>
          </a:p>
          <a:p>
            <a:pPr marL="457200" lvl="1" indent="0">
              <a:buNone/>
            </a:pPr>
            <a:endParaRPr lang="en-US" sz="8000" dirty="0"/>
          </a:p>
          <a:p>
            <a:pPr lvl="1"/>
            <a:r>
              <a:rPr lang="en-US" sz="8000" dirty="0"/>
              <a:t>SOGR, Asset Management</a:t>
            </a:r>
          </a:p>
          <a:p>
            <a:pPr lvl="1"/>
            <a:endParaRPr lang="en-US" sz="8000" dirty="0"/>
          </a:p>
          <a:p>
            <a:pPr lvl="1"/>
            <a:r>
              <a:rPr lang="en-US" sz="8000" dirty="0"/>
              <a:t>Resiliency </a:t>
            </a:r>
          </a:p>
          <a:p>
            <a:pPr marL="457200" lvl="1" indent="0">
              <a:buNone/>
            </a:pPr>
            <a:endParaRPr lang="en-US" sz="8000" dirty="0"/>
          </a:p>
          <a:p>
            <a:pPr lvl="1"/>
            <a:r>
              <a:rPr lang="en-US" sz="8000" dirty="0"/>
              <a:t>International border crossings (efficiency, connectors…)</a:t>
            </a:r>
          </a:p>
          <a:p>
            <a:pPr lvl="1"/>
            <a:endParaRPr lang="en-US" sz="8000" dirty="0"/>
          </a:p>
          <a:p>
            <a:pPr lvl="1"/>
            <a:r>
              <a:rPr lang="en-US" sz="8000" dirty="0"/>
              <a:t>Land use, sustainability, brownfield redevelopment </a:t>
            </a:r>
          </a:p>
          <a:p>
            <a:pPr lvl="1"/>
            <a:endParaRPr lang="en-US" sz="8000" dirty="0"/>
          </a:p>
          <a:p>
            <a:pPr lvl="1"/>
            <a:r>
              <a:rPr lang="en-US" sz="8000" dirty="0"/>
              <a:t>Safety</a:t>
            </a:r>
          </a:p>
          <a:p>
            <a:pPr marL="457200" lvl="1" indent="0">
              <a:buNone/>
            </a:pPr>
            <a:endParaRPr lang="en-US" sz="8000" dirty="0"/>
          </a:p>
          <a:p>
            <a:pPr lvl="1"/>
            <a:r>
              <a:rPr lang="en-US" sz="8000" dirty="0"/>
              <a:t>Strategic initiatives to support freight (i.e. workforce development)</a:t>
            </a:r>
          </a:p>
        </p:txBody>
      </p:sp>
    </p:spTree>
    <p:extLst>
      <p:ext uri="{BB962C8B-B14F-4D97-AF65-F5344CB8AC3E}">
        <p14:creationId xmlns:p14="http://schemas.microsoft.com/office/powerpoint/2010/main" val="289394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/>
              <a:t>Stakeholder Input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6209" y="1295400"/>
            <a:ext cx="7886700" cy="5257799"/>
          </a:xfrm>
        </p:spPr>
        <p:txBody>
          <a:bodyPr>
            <a:normAutofit/>
          </a:bodyPr>
          <a:lstStyle/>
          <a:p>
            <a:r>
              <a:rPr lang="en-US" dirty="0"/>
              <a:t>Freight Advisory Committees (FAC)</a:t>
            </a:r>
          </a:p>
          <a:p>
            <a:pPr lvl="2"/>
            <a:r>
              <a:rPr lang="en-US" dirty="0"/>
              <a:t>Majority of agencies established FAC (several started during MAP 21; MD had long-standing group)</a:t>
            </a:r>
          </a:p>
          <a:p>
            <a:pPr lvl="2"/>
            <a:r>
              <a:rPr lang="en-US" dirty="0"/>
              <a:t>Several specifically chose to not create a FAC but use an existing stakeholder group</a:t>
            </a:r>
          </a:p>
          <a:p>
            <a:pPr lvl="2"/>
            <a:r>
              <a:rPr lang="en-US" dirty="0"/>
              <a:t>Identifying members varied from “appointments”, to agencies examining economic data for key industries</a:t>
            </a:r>
          </a:p>
          <a:p>
            <a:pPr lvl="2"/>
            <a:r>
              <a:rPr lang="en-US" dirty="0"/>
              <a:t>Multi-modal heavily focused on industry sectors, MPOs involved in some manner</a:t>
            </a:r>
          </a:p>
          <a:p>
            <a:pPr lvl="2"/>
            <a:r>
              <a:rPr lang="en-US" i="1" dirty="0"/>
              <a:t>No states are using FAC to “approve” plan</a:t>
            </a:r>
          </a:p>
          <a:p>
            <a:pPr marL="914400" lvl="2" indent="0">
              <a:buNone/>
            </a:pPr>
            <a:endParaRPr lang="en-US" i="1" dirty="0"/>
          </a:p>
          <a:p>
            <a:pPr lvl="1"/>
            <a:r>
              <a:rPr lang="en-US" i="1" dirty="0"/>
              <a:t>Moving meetings geographically were important to process and were critical to expand stakeholder input and understand varying needs/input (i.e. urban vs rural)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100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11234</TotalTime>
  <Words>2948</Words>
  <Application>Microsoft Macintosh PowerPoint</Application>
  <PresentationFormat>On-screen Show (4:3)</PresentationFormat>
  <Paragraphs>463</Paragraphs>
  <Slides>43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Gill Sans Light</vt:lpstr>
      <vt:lpstr>1_Office Theme</vt:lpstr>
      <vt:lpstr>Office Theme</vt:lpstr>
      <vt:lpstr>2_Office Theme</vt:lpstr>
      <vt:lpstr>3_Office Theme</vt:lpstr>
      <vt:lpstr>Welcome</vt:lpstr>
      <vt:lpstr>Today’s Agenda</vt:lpstr>
      <vt:lpstr> Intermodal Freight Committee</vt:lpstr>
      <vt:lpstr>Highlights – State Freight Planning Interviews</vt:lpstr>
      <vt:lpstr>PowerPoint Presentation</vt:lpstr>
      <vt:lpstr>State Freight Planning Interviews Format/Content</vt:lpstr>
      <vt:lpstr>State Freight Plan Status</vt:lpstr>
      <vt:lpstr>State Freight Plans  Purpose and Emphasis Areas</vt:lpstr>
      <vt:lpstr>Stakeholder Input</vt:lpstr>
      <vt:lpstr>Stakeholder Input </vt:lpstr>
      <vt:lpstr>Freight Data Sources</vt:lpstr>
      <vt:lpstr>Data Analysis </vt:lpstr>
      <vt:lpstr>In-House Data Tools</vt:lpstr>
      <vt:lpstr>Data Challenges</vt:lpstr>
      <vt:lpstr>Unmet Needs / Data “Wish List”</vt:lpstr>
      <vt:lpstr>Critical Urban/Critical Rural Freight Corridors </vt:lpstr>
      <vt:lpstr>A few Innovations to Share</vt:lpstr>
      <vt:lpstr>Cost Saving Tips/ Suggestions for Coalition Support</vt:lpstr>
      <vt:lpstr>Next Steps</vt:lpstr>
      <vt:lpstr>Freight Data Matrix</vt:lpstr>
      <vt:lpstr>Freight Data Matrix</vt:lpstr>
      <vt:lpstr>PowerPoint Presentation</vt:lpstr>
      <vt:lpstr>PowerPoint Presentation</vt:lpstr>
      <vt:lpstr>Freight Academy 2017 </vt:lpstr>
      <vt:lpstr>Freight Academy 2017</vt:lpstr>
      <vt:lpstr>Freight Academy Emphasis Areas</vt:lpstr>
      <vt:lpstr>Freight Academy Emphasis Areas – Rail and Trucking</vt:lpstr>
      <vt:lpstr>Freight Academy Emphasis Areas –  Economic Development</vt:lpstr>
      <vt:lpstr>Freight Academy Emphasis Areas – cont.                                         Port Day</vt:lpstr>
      <vt:lpstr>Freight Academy Emphasis Areas – cont. Air Cargo </vt:lpstr>
      <vt:lpstr>Freight Academy: Moving Forward</vt:lpstr>
      <vt:lpstr>I-95 Coalition Real Time Truck Parking Availability Project</vt:lpstr>
      <vt:lpstr>I-95 Truck Parking Project</vt:lpstr>
      <vt:lpstr>I-95 Truck Parking Project</vt:lpstr>
      <vt:lpstr>Spotlight Presentation: “Philly Freight Finder”   </vt:lpstr>
      <vt:lpstr> 2017/2018 Committee Focus Areas:  Truck Parking Symposium</vt:lpstr>
      <vt:lpstr>2017/2018 Committee Focus Areas:</vt:lpstr>
      <vt:lpstr>Polling</vt:lpstr>
      <vt:lpstr>Poll 1</vt:lpstr>
      <vt:lpstr>Poll 2</vt:lpstr>
      <vt:lpstr>Poll 3</vt:lpstr>
      <vt:lpstr>Poll 4</vt:lpstr>
      <vt:lpstr>Thank You For Joining Today!</vt:lpstr>
    </vt:vector>
  </TitlesOfParts>
  <Company>Hewlett-Packard Company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Dotty Drinkwater</dc:creator>
  <cp:lastModifiedBy>Carly Keane</cp:lastModifiedBy>
  <cp:revision>147</cp:revision>
  <cp:lastPrinted>2017-06-22T16:13:00Z</cp:lastPrinted>
  <dcterms:created xsi:type="dcterms:W3CDTF">2015-04-25T20:13:53Z</dcterms:created>
  <dcterms:modified xsi:type="dcterms:W3CDTF">2017-07-07T17:58:04Z</dcterms:modified>
</cp:coreProperties>
</file>